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61" r:id="rId4"/>
    <p:sldId id="262" r:id="rId5"/>
    <p:sldId id="263" r:id="rId6"/>
    <p:sldId id="264" r:id="rId7"/>
    <p:sldId id="273" r:id="rId8"/>
    <p:sldId id="272" r:id="rId9"/>
    <p:sldId id="265" r:id="rId10"/>
    <p:sldId id="277" r:id="rId11"/>
    <p:sldId id="266" r:id="rId12"/>
    <p:sldId id="278" r:id="rId13"/>
    <p:sldId id="279" r:id="rId14"/>
    <p:sldId id="267" r:id="rId15"/>
    <p:sldId id="268" r:id="rId16"/>
    <p:sldId id="269" r:id="rId17"/>
    <p:sldId id="270" r:id="rId18"/>
    <p:sldId id="271" r:id="rId19"/>
    <p:sldId id="275" r:id="rId20"/>
    <p:sldId id="276" r:id="rId21"/>
    <p:sldId id="274" r:id="rId22"/>
    <p:sldId id="259"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CCFF"/>
    <a:srgbClr val="990000"/>
    <a:srgbClr val="5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3" tIns="46656" rIns="93313" bIns="46656"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3" tIns="46656" rIns="93313" bIns="46656" rtlCol="0"/>
          <a:lstStyle>
            <a:lvl1pPr algn="r">
              <a:defRPr sz="1200"/>
            </a:lvl1pPr>
          </a:lstStyle>
          <a:p>
            <a:fld id="{01EF147F-A8CB-4C8A-B690-70412040B1FE}" type="datetimeFigureOut">
              <a:rPr lang="en-US" smtClean="0"/>
              <a:t>8/21/2019</a:t>
            </a:fld>
            <a:endParaRPr lang="en-US"/>
          </a:p>
        </p:txBody>
      </p:sp>
      <p:sp>
        <p:nvSpPr>
          <p:cNvPr id="4" name="Slide Image Placeholder 3"/>
          <p:cNvSpPr>
            <a:spLocks noGrp="1" noRot="1" noChangeAspect="1"/>
          </p:cNvSpPr>
          <p:nvPr>
            <p:ph type="sldImg" idx="2"/>
          </p:nvPr>
        </p:nvSpPr>
        <p:spPr>
          <a:xfrm>
            <a:off x="1184275" y="696913"/>
            <a:ext cx="4654550" cy="3492500"/>
          </a:xfrm>
          <a:prstGeom prst="rect">
            <a:avLst/>
          </a:prstGeom>
          <a:noFill/>
          <a:ln w="12700">
            <a:solidFill>
              <a:prstClr val="black"/>
            </a:solidFill>
          </a:ln>
        </p:spPr>
        <p:txBody>
          <a:bodyPr vert="horz" lIns="93313" tIns="46656" rIns="93313" bIns="46656"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3" tIns="46656" rIns="93313" bIns="46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13" tIns="46656" rIns="93313"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13" tIns="46656" rIns="93313" bIns="46656" rtlCol="0" anchor="b"/>
          <a:lstStyle>
            <a:lvl1pPr algn="r">
              <a:defRPr sz="1200"/>
            </a:lvl1pPr>
          </a:lstStyle>
          <a:p>
            <a:fld id="{4EA03599-FE2B-4664-8F92-0EB37F300758}" type="slidenum">
              <a:rPr lang="en-US" smtClean="0"/>
              <a:t>‹#›</a:t>
            </a:fld>
            <a:endParaRPr lang="en-US"/>
          </a:p>
        </p:txBody>
      </p:sp>
    </p:spTree>
    <p:extLst>
      <p:ext uri="{BB962C8B-B14F-4D97-AF65-F5344CB8AC3E}">
        <p14:creationId xmlns:p14="http://schemas.microsoft.com/office/powerpoint/2010/main" val="308598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A03599-FE2B-4664-8F92-0EB37F300758}" type="slidenum">
              <a:rPr lang="en-US" smtClean="0"/>
              <a:t>22</a:t>
            </a:fld>
            <a:endParaRPr lang="en-US"/>
          </a:p>
        </p:txBody>
      </p:sp>
    </p:spTree>
    <p:extLst>
      <p:ext uri="{BB962C8B-B14F-4D97-AF65-F5344CB8AC3E}">
        <p14:creationId xmlns:p14="http://schemas.microsoft.com/office/powerpoint/2010/main" val="411252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D6AC18-202F-4786-908E-0C952A40190A}" type="datetimeFigureOut">
              <a:rPr lang="en-US" smtClean="0"/>
              <a:t>8/21/2019</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40EC95D2-10E6-4FE6-81F7-421EB2C5E66E}"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6AC18-202F-4786-908E-0C952A40190A}"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C95D2-10E6-4FE6-81F7-421EB2C5E66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6AC18-202F-4786-908E-0C952A40190A}"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40EC95D2-10E6-4FE6-81F7-421EB2C5E66E}"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D6AC18-202F-4786-908E-0C952A40190A}"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C95D2-10E6-4FE6-81F7-421EB2C5E66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D6AC18-202F-4786-908E-0C952A40190A}" type="datetimeFigureOut">
              <a:rPr lang="en-US" smtClean="0"/>
              <a:t>8/21/2019</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40EC95D2-10E6-4FE6-81F7-421EB2C5E66E}"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D6AC18-202F-4786-908E-0C952A40190A}"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C95D2-10E6-4FE6-81F7-421EB2C5E66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D6AC18-202F-4786-908E-0C952A40190A}"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C95D2-10E6-4FE6-81F7-421EB2C5E66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D6AC18-202F-4786-908E-0C952A40190A}"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C95D2-10E6-4FE6-81F7-421EB2C5E66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6AC18-202F-4786-908E-0C952A40190A}"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C95D2-10E6-4FE6-81F7-421EB2C5E66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D6AC18-202F-4786-908E-0C952A40190A}"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C95D2-10E6-4FE6-81F7-421EB2C5E66E}"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53D6AC18-202F-4786-908E-0C952A40190A}"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C95D2-10E6-4FE6-81F7-421EB2C5E66E}"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6000">
              <a:srgbClr val="83A7C3"/>
            </a:gs>
            <a:gs pos="12000">
              <a:srgbClr val="768FB9"/>
            </a:gs>
            <a:gs pos="89000">
              <a:srgbClr val="83A7C3"/>
            </a:gs>
            <a:gs pos="52000">
              <a:srgbClr val="FFFFFF"/>
            </a:gs>
            <a:gs pos="56000">
              <a:srgbClr val="9C6563"/>
            </a:gs>
            <a:gs pos="58000">
              <a:srgbClr val="80302D"/>
            </a:gs>
            <a:gs pos="71001">
              <a:srgbClr val="C0524E"/>
            </a:gs>
            <a:gs pos="100000">
              <a:schemeClr val="bg1"/>
            </a:gs>
            <a:gs pos="100000">
              <a:srgbClr val="55261C"/>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3D6AC18-202F-4786-908E-0C952A40190A}" type="datetimeFigureOut">
              <a:rPr lang="en-US" smtClean="0"/>
              <a:t>8/21/2019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0EC95D2-10E6-4FE6-81F7-421EB2C5E66E}"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laroche.dualenroll.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laroche.dualenroll.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laroche.edu/schola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etmytranscript.com/" TargetMode="External"/><Relationship Id="rId2" Type="http://schemas.openxmlformats.org/officeDocument/2006/relationships/hyperlink" Target="http://www.laroche.edu/schola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getmytrancript.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laroche.edu/schola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registrar@laroche.edu" TargetMode="External"/><Relationship Id="rId2" Type="http://schemas.openxmlformats.org/officeDocument/2006/relationships/hyperlink" Target="mailto:scholar@laroche.edu" TargetMode="External"/><Relationship Id="rId1" Type="http://schemas.openxmlformats.org/officeDocument/2006/relationships/slideLayout" Target="../slideLayouts/slideLayout2.xml"/><Relationship Id="rId5" Type="http://schemas.openxmlformats.org/officeDocument/2006/relationships/hyperlink" Target="https://dualenroll.zendesk.com/" TargetMode="External"/><Relationship Id="rId4" Type="http://schemas.openxmlformats.org/officeDocument/2006/relationships/hyperlink" Target="mailto:support@dualenroll.zendesk.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scholar@laroche.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838200" y="1371600"/>
            <a:ext cx="7121938" cy="2226280"/>
          </a:xfrm>
          <a:prstGeom prst="rect">
            <a:avLst/>
          </a:prstGeom>
          <a:ln>
            <a:noFill/>
          </a:ln>
          <a:effectLst>
            <a:outerShdw blurRad="63500" sx="102000" sy="102000" algn="ctr" rotWithShape="0">
              <a:schemeClr val="bg1">
                <a:alpha val="1000"/>
              </a:schemeClr>
            </a:outerShdw>
            <a:softEdge rad="0"/>
          </a:effectLst>
        </p:spPr>
      </p:pic>
      <p:sp>
        <p:nvSpPr>
          <p:cNvPr id="2" name="TextBox 1"/>
          <p:cNvSpPr txBox="1"/>
          <p:nvPr/>
        </p:nvSpPr>
        <p:spPr>
          <a:xfrm>
            <a:off x="0" y="6356427"/>
            <a:ext cx="9144000" cy="369332"/>
          </a:xfrm>
          <a:prstGeom prst="rect">
            <a:avLst/>
          </a:prstGeom>
          <a:noFill/>
        </p:spPr>
        <p:txBody>
          <a:bodyPr wrap="square" rtlCol="0">
            <a:spAutoFit/>
          </a:bodyPr>
          <a:lstStyle/>
          <a:p>
            <a:pPr algn="ctr"/>
            <a:r>
              <a:rPr lang="en-US" dirty="0" smtClean="0">
                <a:latin typeface="Calisto MT" panose="02040603050505030304" pitchFamily="18" charset="0"/>
              </a:rPr>
              <a:t>Leah Conway, Coordinator of Dual Enrollment &amp; Secondary School Programs - 2019</a:t>
            </a:r>
            <a:endParaRPr lang="en-US" dirty="0">
              <a:latin typeface="Calisto MT" panose="0204060305050503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953000"/>
            <a:ext cx="3314705" cy="1053474"/>
          </a:xfrm>
          <a:prstGeom prst="rect">
            <a:avLst/>
          </a:prstGeom>
        </p:spPr>
      </p:pic>
    </p:spTree>
    <p:extLst>
      <p:ext uri="{BB962C8B-B14F-4D97-AF65-F5344CB8AC3E}">
        <p14:creationId xmlns:p14="http://schemas.microsoft.com/office/powerpoint/2010/main" val="3928468393"/>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 y="609600"/>
            <a:ext cx="8915400" cy="1111664"/>
          </a:xfrm>
        </p:spPr>
        <p:txBody>
          <a:bodyPr>
            <a:noAutofit/>
          </a:bodyPr>
          <a:lstStyle/>
          <a:p>
            <a:r>
              <a:rPr lang="en-US" sz="4400" dirty="0" smtClean="0">
                <a:solidFill>
                  <a:schemeClr val="bg1"/>
                </a:solidFill>
                <a:effectLst>
                  <a:outerShdw blurRad="38100" dist="38100" dir="2700000" algn="tl">
                    <a:srgbClr val="000000">
                      <a:alpha val="43137"/>
                    </a:srgbClr>
                  </a:outerShdw>
                </a:effectLst>
                <a:latin typeface="Calisto MT" panose="02040603050505030304" pitchFamily="18" charset="0"/>
              </a:rPr>
              <a:t>Spring 2020 Enrollment Deadlines</a:t>
            </a:r>
            <a:endParaRPr lang="en-US" sz="4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a:xfrm>
            <a:off x="152400" y="1752600"/>
            <a:ext cx="8839200" cy="1981200"/>
          </a:xfrm>
          <a:solidFill>
            <a:schemeClr val="bg2">
              <a:lumMod val="25000"/>
            </a:schemeClr>
          </a:solidFill>
        </p:spPr>
        <p:txBody>
          <a:bodyPr>
            <a:normAutofit/>
          </a:bodyPr>
          <a:lstStyle/>
          <a:p>
            <a:pPr marL="0" indent="0">
              <a:buNone/>
            </a:pPr>
            <a:endParaRPr lang="en-US" sz="9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buNone/>
            </a:pPr>
            <a:endParaRPr lang="en-US" sz="9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buNone/>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 Pre-Registration/Application ...........</a:t>
            </a:r>
            <a:r>
              <a:rPr lang="en-US" sz="1700" dirty="0" smtClean="0">
                <a:solidFill>
                  <a:schemeClr val="bg1"/>
                </a:solidFill>
                <a:effectLst>
                  <a:outerShdw blurRad="38100" dist="38100" dir="2700000" algn="tl">
                    <a:srgbClr val="000000">
                      <a:alpha val="43137"/>
                    </a:srgbClr>
                  </a:outerShdw>
                </a:effectLst>
                <a:latin typeface="Calisto MT" panose="02040603050505030304" pitchFamily="18" charset="0"/>
              </a:rPr>
              <a:t>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January 5</a:t>
            </a:r>
            <a:r>
              <a:rPr lang="en-US" baseline="30000" dirty="0" smtClean="0">
                <a:solidFill>
                  <a:schemeClr val="bg1"/>
                </a:solidFill>
                <a:effectLst>
                  <a:outerShdw blurRad="38100" dist="38100" dir="2700000" algn="tl">
                    <a:srgbClr val="000000">
                      <a:alpha val="43137"/>
                    </a:srgbClr>
                  </a:outerShdw>
                </a:effectLst>
                <a:latin typeface="Calisto MT" panose="02040603050505030304" pitchFamily="18" charset="0"/>
              </a:rPr>
              <a:t>th</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  to November 1</a:t>
            </a:r>
            <a:r>
              <a:rPr lang="en-US" baseline="30000" dirty="0" smtClean="0">
                <a:solidFill>
                  <a:schemeClr val="bg1"/>
                </a:solidFill>
                <a:effectLst>
                  <a:outerShdw blurRad="38100" dist="38100" dir="2700000" algn="tl">
                    <a:srgbClr val="000000">
                      <a:alpha val="43137"/>
                    </a:srgbClr>
                  </a:outerShdw>
                </a:effectLst>
                <a:latin typeface="Calisto MT" panose="02040603050505030304" pitchFamily="18" charset="0"/>
              </a:rPr>
              <a:t>st</a:t>
            </a:r>
            <a:endParaRPr lang="en-US" sz="22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buNone/>
            </a:pPr>
            <a:endParaRPr lang="en-US" sz="9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buNone/>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 Al1 Approval Processes &amp; Final Payment Deadline</a:t>
            </a:r>
            <a:r>
              <a:rPr lang="en-US" sz="1000" dirty="0" smtClean="0">
                <a:solidFill>
                  <a:schemeClr val="bg1"/>
                </a:solidFill>
                <a:effectLst>
                  <a:outerShdw blurRad="38100" dist="38100" dir="2700000" algn="tl">
                    <a:srgbClr val="000000">
                      <a:alpha val="43137"/>
                    </a:srgbClr>
                  </a:outerShdw>
                </a:effectLst>
                <a:latin typeface="Calisto MT" panose="02040603050505030304" pitchFamily="18" charset="0"/>
              </a:rPr>
              <a:t>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a:t>
            </a:r>
            <a:r>
              <a:rPr lang="en-US" sz="1300" dirty="0" smtClean="0">
                <a:solidFill>
                  <a:schemeClr val="bg1"/>
                </a:solidFill>
                <a:effectLst>
                  <a:outerShdw blurRad="38100" dist="38100" dir="2700000" algn="tl">
                    <a:srgbClr val="000000">
                      <a:alpha val="43137"/>
                    </a:srgbClr>
                  </a:outerShdw>
                </a:effectLst>
                <a:latin typeface="Calisto MT" panose="02040603050505030304" pitchFamily="18" charset="0"/>
              </a:rPr>
              <a:t>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April 1</a:t>
            </a:r>
            <a:r>
              <a:rPr lang="en-US" baseline="30000" dirty="0" smtClean="0">
                <a:solidFill>
                  <a:schemeClr val="bg1"/>
                </a:solidFill>
                <a:effectLst>
                  <a:outerShdw blurRad="38100" dist="38100" dir="2700000" algn="tl">
                    <a:srgbClr val="000000">
                      <a:alpha val="43137"/>
                    </a:srgbClr>
                  </a:outerShdw>
                </a:effectLst>
                <a:latin typeface="Calisto MT" panose="02040603050505030304" pitchFamily="18" charset="0"/>
              </a:rPr>
              <a:t>st</a:t>
            </a:r>
          </a:p>
          <a:p>
            <a:pPr marL="0" indent="0">
              <a:buNone/>
            </a:pPr>
            <a:endParaRPr lang="en-US" sz="900" baseline="300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buNone/>
            </a:pPr>
            <a:endParaRPr lang="en-US" sz="2000" baseline="30000" dirty="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buNone/>
            </a:pPr>
            <a:endParaRPr lang="en-US" sz="2000" baseline="300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p:txBody>
      </p:sp>
      <p:sp>
        <p:nvSpPr>
          <p:cNvPr id="4" name="Content Placeholder 2"/>
          <p:cNvSpPr txBox="1">
            <a:spLocks/>
          </p:cNvSpPr>
          <p:nvPr/>
        </p:nvSpPr>
        <p:spPr>
          <a:xfrm>
            <a:off x="457200" y="3962400"/>
            <a:ext cx="8229600" cy="2544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Font typeface="Wingdings" pitchFamily="2" charset="2"/>
              <a:buNone/>
            </a:pPr>
            <a:r>
              <a:rPr lang="en-US" b="1" dirty="0" smtClean="0">
                <a:solidFill>
                  <a:srgbClr val="FFFF99"/>
                </a:solidFill>
                <a:effectLst>
                  <a:outerShdw blurRad="38100" dist="38100" dir="2700000" algn="tl">
                    <a:srgbClr val="000000">
                      <a:alpha val="43137"/>
                    </a:srgbClr>
                  </a:outerShdw>
                </a:effectLst>
                <a:latin typeface="Calisto MT" panose="02040603050505030304" pitchFamily="18" charset="0"/>
              </a:rPr>
              <a:t>IMPORTANT:</a:t>
            </a:r>
          </a:p>
          <a:p>
            <a:pPr marL="0" indent="0">
              <a:buFont typeface="Wingdings" pitchFamily="2" charset="2"/>
              <a:buNone/>
            </a:pPr>
            <a:endParaRPr lang="en-US" sz="800" dirty="0" smtClean="0">
              <a:solidFill>
                <a:schemeClr val="bg1"/>
              </a:solidFill>
              <a:latin typeface="Calisto MT" panose="02040603050505030304" pitchFamily="18" charset="0"/>
            </a:endParaRPr>
          </a:p>
          <a:p>
            <a:pPr marL="0" indent="0">
              <a:buFont typeface="Wingdings" pitchFamily="2" charset="2"/>
              <a:buNone/>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Only students that </a:t>
            </a:r>
            <a:r>
              <a:rPr lang="en-US" u="sng" dirty="0" smtClean="0">
                <a:solidFill>
                  <a:schemeClr val="bg1"/>
                </a:solidFill>
                <a:effectLst>
                  <a:outerShdw blurRad="38100" dist="38100" dir="2700000" algn="tl">
                    <a:srgbClr val="000000">
                      <a:alpha val="43137"/>
                    </a:srgbClr>
                  </a:outerShdw>
                </a:effectLst>
                <a:latin typeface="Calisto MT" panose="02040603050505030304" pitchFamily="18" charset="0"/>
              </a:rPr>
              <a:t>complete</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 the pre-registration process in its entirety, with payment by e-check or credit card submitted by the deadline, will be officially registered at the close of the enrollment period. Retroactive registration is not permitted.</a:t>
            </a:r>
          </a:p>
          <a:p>
            <a:pPr marL="0" indent="0">
              <a:buFont typeface="Wingdings" pitchFamily="2" charset="2"/>
              <a:buNone/>
            </a:pPr>
            <a:endParaRPr lang="en-US" dirty="0" smtClean="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3858734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50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50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 y="533400"/>
            <a:ext cx="8915400" cy="914400"/>
          </a:xfrm>
        </p:spPr>
        <p:txBody>
          <a:bodyPr>
            <a:noAutofit/>
          </a:bodyPr>
          <a:lstStyle/>
          <a:p>
            <a:r>
              <a:rPr lang="en-US" sz="44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Enrollment/Registration Process</a:t>
            </a:r>
            <a:endParaRPr lang="en-US" sz="4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a:xfrm>
            <a:off x="381000" y="1676400"/>
            <a:ext cx="8382000" cy="1143000"/>
          </a:xfrm>
          <a:solidFill>
            <a:schemeClr val="bg2">
              <a:lumMod val="25000"/>
            </a:schemeClr>
          </a:solidFill>
        </p:spPr>
        <p:txBody>
          <a:bodyPr>
            <a:normAutofit/>
          </a:bodyPr>
          <a:lstStyle/>
          <a:p>
            <a:pPr marL="0" indent="0" algn="ctr">
              <a:buNone/>
            </a:pPr>
            <a:r>
              <a:rPr lang="en-US" sz="2200" dirty="0" smtClean="0">
                <a:solidFill>
                  <a:srgbClr val="FFFF99"/>
                </a:solidFill>
                <a:effectLst>
                  <a:outerShdw blurRad="38100" dist="38100" dir="2700000" algn="tl">
                    <a:srgbClr val="000000">
                      <a:alpha val="43137"/>
                    </a:srgbClr>
                  </a:outerShdw>
                </a:effectLst>
                <a:latin typeface="Calisto MT" panose="02040603050505030304" pitchFamily="18" charset="0"/>
              </a:rPr>
              <a:t>Scholar’s entire registration process is completed online at </a:t>
            </a:r>
            <a:r>
              <a:rPr lang="en-US" sz="2200" dirty="0" smtClean="0">
                <a:solidFill>
                  <a:srgbClr val="FFFF99"/>
                </a:solidFill>
                <a:effectLst>
                  <a:outerShdw blurRad="38100" dist="38100" dir="2700000" algn="tl">
                    <a:srgbClr val="000000">
                      <a:alpha val="43137"/>
                    </a:srgbClr>
                  </a:outerShdw>
                </a:effectLst>
                <a:latin typeface="Calisto MT" panose="02040603050505030304" pitchFamily="18" charset="0"/>
                <a:hlinkClick r:id="rId2"/>
              </a:rPr>
              <a:t>https://laroche.dualenroll.com</a:t>
            </a:r>
            <a:r>
              <a:rPr lang="en-US" sz="2200" dirty="0" smtClean="0">
                <a:solidFill>
                  <a:srgbClr val="FFFF99"/>
                </a:solidFill>
                <a:effectLst>
                  <a:outerShdw blurRad="38100" dist="38100" dir="2700000" algn="tl">
                    <a:srgbClr val="000000">
                      <a:alpha val="43137"/>
                    </a:srgbClr>
                  </a:outerShdw>
                </a:effectLst>
                <a:latin typeface="Calisto MT" panose="02040603050505030304" pitchFamily="18" charset="0"/>
              </a:rPr>
              <a:t>, and requires actions by the student, high school, &amp; parent/guardian. </a:t>
            </a:r>
            <a:endParaRPr lang="en-US" sz="2200" baseline="30000" dirty="0">
              <a:solidFill>
                <a:srgbClr val="FFFF99"/>
              </a:solidFill>
              <a:effectLst>
                <a:outerShdw blurRad="38100" dist="38100" dir="2700000" algn="tl">
                  <a:srgbClr val="000000">
                    <a:alpha val="43137"/>
                  </a:srgbClr>
                </a:outerShdw>
              </a:effectLst>
              <a:latin typeface="Calisto MT" panose="02040603050505030304" pitchFamily="18" charset="0"/>
            </a:endParaRPr>
          </a:p>
        </p:txBody>
      </p:sp>
      <p:sp>
        <p:nvSpPr>
          <p:cNvPr id="4" name="Content Placeholder 2"/>
          <p:cNvSpPr txBox="1">
            <a:spLocks/>
          </p:cNvSpPr>
          <p:nvPr/>
        </p:nvSpPr>
        <p:spPr>
          <a:xfrm>
            <a:off x="457200" y="3962400"/>
            <a:ext cx="8229600" cy="2544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None/>
            </a:pPr>
            <a:endParaRPr lang="en-US" dirty="0" smtClean="0">
              <a:solidFill>
                <a:schemeClr val="bg1"/>
              </a:solidFill>
              <a:effectLst>
                <a:outerShdw blurRad="38100" dist="38100" dir="2700000" algn="tl">
                  <a:srgbClr val="000000">
                    <a:alpha val="43137"/>
                  </a:srgbClr>
                </a:outerShdw>
              </a:effectLst>
              <a:latin typeface="Calisto MT" panose="02040603050505030304" pitchFamily="18" charset="0"/>
            </a:endParaRPr>
          </a:p>
        </p:txBody>
      </p:sp>
      <p:sp>
        <p:nvSpPr>
          <p:cNvPr id="5" name="Content Placeholder 2"/>
          <p:cNvSpPr txBox="1">
            <a:spLocks/>
          </p:cNvSpPr>
          <p:nvPr/>
        </p:nvSpPr>
        <p:spPr>
          <a:xfrm>
            <a:off x="461128" y="3155149"/>
            <a:ext cx="8229600" cy="3382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457200" indent="-4572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Student creates account, makes application, and pre-registers in each Scholar course </a:t>
            </a:r>
          </a:p>
          <a:p>
            <a:pPr marL="457200" indent="-457200">
              <a:buFont typeface="+mj-lt"/>
              <a:buAutoNum type="arabicPeriod"/>
            </a:pPr>
            <a:endParaRPr lang="en-US" sz="15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457200" indent="-4572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La Roche receives application data &amp; assigns LRU student ID number</a:t>
            </a:r>
          </a:p>
          <a:p>
            <a:pPr>
              <a:buFont typeface="+mj-lt"/>
              <a:buAutoNum type="arabicPeriod"/>
            </a:pPr>
            <a:endParaRPr lang="en-US" sz="14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457200" indent="-4572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High school liaison confirms student eligibility, GPA, and that any pre-requisite requirements have been completed (if applicable)</a:t>
            </a:r>
          </a:p>
          <a:p>
            <a:pPr>
              <a:buFont typeface="+mj-lt"/>
              <a:buAutoNum type="arabicPeriod"/>
            </a:pPr>
            <a:endParaRPr lang="en-US" sz="14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457200" indent="-4572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Parent/Guardian receives email with link to student’s pre-registration to provide consent &amp; payment (e-check or credit card) </a:t>
            </a:r>
            <a:r>
              <a:rPr lang="en-US" dirty="0">
                <a:solidFill>
                  <a:schemeClr val="bg1"/>
                </a:solidFill>
                <a:effectLst>
                  <a:outerShdw blurRad="38100" dist="38100" dir="2700000" algn="tl">
                    <a:srgbClr val="000000">
                      <a:alpha val="43137"/>
                    </a:srgbClr>
                  </a:outerShdw>
                </a:effectLst>
                <a:latin typeface="Calisto MT" panose="02040603050505030304" pitchFamily="18" charset="0"/>
              </a:rPr>
              <a:t>- confirmation &amp; receipt at time of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payment</a:t>
            </a:r>
          </a:p>
          <a:p>
            <a:pPr marL="457200" indent="-457200">
              <a:buFont typeface="+mj-lt"/>
              <a:buAutoNum type="arabicPeriod"/>
            </a:pPr>
            <a:endParaRPr lang="en-US" sz="1400" dirty="0">
              <a:solidFill>
                <a:schemeClr val="bg1"/>
              </a:solidFill>
              <a:effectLst>
                <a:outerShdw blurRad="38100" dist="38100" dir="2700000" algn="tl">
                  <a:srgbClr val="000000">
                    <a:alpha val="43137"/>
                  </a:srgbClr>
                </a:outerShdw>
              </a:effectLst>
              <a:latin typeface="Calisto MT" panose="02040603050505030304" pitchFamily="18" charset="0"/>
            </a:endParaRPr>
          </a:p>
          <a:p>
            <a:pPr marL="457200" indent="-4572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Registration is complete and moves on to La Roche University for official enrollment</a:t>
            </a:r>
          </a:p>
        </p:txBody>
      </p:sp>
    </p:spTree>
    <p:extLst>
      <p:ext uri="{BB962C8B-B14F-4D97-AF65-F5344CB8AC3E}">
        <p14:creationId xmlns:p14="http://schemas.microsoft.com/office/powerpoint/2010/main" val="1322169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75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915400" cy="1111250"/>
          </a:xfrm>
        </p:spPr>
        <p:txBody>
          <a:bodyPr>
            <a:noAutofit/>
          </a:bodyPr>
          <a:lstStyle/>
          <a:p>
            <a:r>
              <a:rPr lang="en-US" sz="44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Scholar Registration Process</a:t>
            </a:r>
            <a:endParaRPr lang="en-US" sz="4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9" name="Rounded Rectangle 38"/>
          <p:cNvSpPr/>
          <p:nvPr/>
        </p:nvSpPr>
        <p:spPr>
          <a:xfrm>
            <a:off x="402105" y="1971254"/>
            <a:ext cx="1463040" cy="1371600"/>
          </a:xfrm>
          <a:prstGeom prst="roundRect">
            <a:avLst/>
          </a:prstGeom>
          <a:solidFill>
            <a:srgbClr val="33669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latin typeface="Calisto MT" panose="02040603050505030304" pitchFamily="18" charset="0"/>
              </a:rPr>
              <a:t>Student</a:t>
            </a:r>
            <a:endParaRPr lang="en-US" sz="2000" b="1" dirty="0">
              <a:effectLst>
                <a:outerShdw blurRad="38100" dist="38100" dir="2700000" algn="tl">
                  <a:srgbClr val="000000">
                    <a:alpha val="43137"/>
                  </a:srgbClr>
                </a:outerShdw>
              </a:effectLst>
              <a:latin typeface="Calisto MT" panose="02040603050505030304" pitchFamily="18" charset="0"/>
            </a:endParaRPr>
          </a:p>
        </p:txBody>
      </p:sp>
      <p:sp>
        <p:nvSpPr>
          <p:cNvPr id="40" name="Rounded Rectangle 39"/>
          <p:cNvSpPr/>
          <p:nvPr/>
        </p:nvSpPr>
        <p:spPr>
          <a:xfrm>
            <a:off x="402105" y="4122449"/>
            <a:ext cx="1463040" cy="1371600"/>
          </a:xfrm>
          <a:prstGeom prst="roundRect">
            <a:avLst/>
          </a:prstGeom>
          <a:solidFill>
            <a:srgbClr val="33669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latin typeface="Calisto MT" panose="02040603050505030304" pitchFamily="18" charset="0"/>
              </a:rPr>
              <a:t>La Roche</a:t>
            </a:r>
            <a:endParaRPr lang="en-US" sz="2000" b="1" dirty="0">
              <a:effectLst>
                <a:outerShdw blurRad="38100" dist="38100" dir="2700000" algn="tl">
                  <a:srgbClr val="000000">
                    <a:alpha val="43137"/>
                  </a:srgbClr>
                </a:outerShdw>
              </a:effectLst>
              <a:latin typeface="Calisto MT" panose="02040603050505030304" pitchFamily="18" charset="0"/>
            </a:endParaRPr>
          </a:p>
        </p:txBody>
      </p:sp>
      <p:sp>
        <p:nvSpPr>
          <p:cNvPr id="44" name="TextBox 43"/>
          <p:cNvSpPr txBox="1"/>
          <p:nvPr/>
        </p:nvSpPr>
        <p:spPr>
          <a:xfrm>
            <a:off x="1955800" y="1899445"/>
            <a:ext cx="6781800" cy="1815882"/>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chemeClr val="bg1"/>
                </a:solidFill>
                <a:latin typeface="Calisto MT" panose="02040603050505030304" pitchFamily="18" charset="0"/>
              </a:rPr>
              <a:t>Student creates a DualEnroll.com </a:t>
            </a:r>
            <a:r>
              <a:rPr lang="en-US" sz="1600" dirty="0">
                <a:solidFill>
                  <a:schemeClr val="bg1"/>
                </a:solidFill>
                <a:latin typeface="Calisto MT" panose="02040603050505030304" pitchFamily="18" charset="0"/>
              </a:rPr>
              <a:t>account on the </a:t>
            </a:r>
            <a:r>
              <a:rPr lang="en-US" sz="1600" dirty="0" smtClean="0">
                <a:solidFill>
                  <a:schemeClr val="bg1"/>
                </a:solidFill>
                <a:latin typeface="Calisto MT" panose="02040603050505030304" pitchFamily="18" charset="0"/>
              </a:rPr>
              <a:t>enrollment website </a:t>
            </a:r>
            <a:r>
              <a:rPr lang="en-US" sz="1600" dirty="0">
                <a:solidFill>
                  <a:schemeClr val="bg1"/>
                </a:solidFill>
                <a:latin typeface="Calisto MT" panose="02040603050505030304" pitchFamily="18" charset="0"/>
                <a:hlinkClick r:id="rId2"/>
              </a:rPr>
              <a:t>https://</a:t>
            </a:r>
            <a:r>
              <a:rPr lang="en-US" sz="1600" dirty="0" smtClean="0">
                <a:solidFill>
                  <a:schemeClr val="bg1"/>
                </a:solidFill>
                <a:latin typeface="Calisto MT" panose="02040603050505030304" pitchFamily="18" charset="0"/>
                <a:hlinkClick r:id="rId2"/>
              </a:rPr>
              <a:t>laroche.dualenroll.com</a:t>
            </a:r>
            <a:endParaRPr lang="en-US" sz="1600" dirty="0" smtClean="0">
              <a:solidFill>
                <a:schemeClr val="bg1"/>
              </a:solidFill>
              <a:latin typeface="Calisto MT" panose="02040603050505030304" pitchFamily="18" charset="0"/>
            </a:endParaRPr>
          </a:p>
          <a:p>
            <a:pPr marL="285750" indent="-285750">
              <a:buFont typeface="Wingdings" panose="05000000000000000000" pitchFamily="2" charset="2"/>
              <a:buChar char="Ø"/>
            </a:pPr>
            <a:r>
              <a:rPr lang="en-US" sz="1600" dirty="0" smtClean="0">
                <a:solidFill>
                  <a:schemeClr val="bg1"/>
                </a:solidFill>
                <a:latin typeface="Calisto MT" panose="02040603050505030304" pitchFamily="18" charset="0"/>
              </a:rPr>
              <a:t>Student confirms </a:t>
            </a:r>
            <a:r>
              <a:rPr lang="en-US" sz="1600" dirty="0">
                <a:solidFill>
                  <a:schemeClr val="bg1"/>
                </a:solidFill>
                <a:latin typeface="Calisto MT" panose="02040603050505030304" pitchFamily="18" charset="0"/>
              </a:rPr>
              <a:t>account via email/text sent from </a:t>
            </a:r>
            <a:r>
              <a:rPr lang="en-US" sz="1600" dirty="0" smtClean="0">
                <a:solidFill>
                  <a:schemeClr val="bg1"/>
                </a:solidFill>
                <a:latin typeface="Calisto MT" panose="02040603050505030304" pitchFamily="18" charset="0"/>
              </a:rPr>
              <a:t>DualEnroll.com</a:t>
            </a:r>
          </a:p>
          <a:p>
            <a:pPr marL="285750" indent="-285750">
              <a:buFont typeface="Wingdings" panose="05000000000000000000" pitchFamily="2" charset="2"/>
              <a:buChar char="Ø"/>
            </a:pPr>
            <a:r>
              <a:rPr lang="en-US" sz="1600" dirty="0" smtClean="0">
                <a:solidFill>
                  <a:schemeClr val="bg1"/>
                </a:solidFill>
                <a:latin typeface="Calisto MT" panose="02040603050505030304" pitchFamily="18" charset="0"/>
              </a:rPr>
              <a:t>Student logs in to the </a:t>
            </a:r>
            <a:r>
              <a:rPr lang="en-US" sz="1600" dirty="0">
                <a:solidFill>
                  <a:schemeClr val="bg1"/>
                </a:solidFill>
                <a:latin typeface="Calisto MT" panose="02040603050505030304" pitchFamily="18" charset="0"/>
              </a:rPr>
              <a:t>account, </a:t>
            </a:r>
            <a:r>
              <a:rPr lang="en-US" sz="1600" dirty="0" smtClean="0">
                <a:solidFill>
                  <a:schemeClr val="bg1"/>
                </a:solidFill>
                <a:latin typeface="Calisto MT" panose="02040603050505030304" pitchFamily="18" charset="0"/>
              </a:rPr>
              <a:t>completes </a:t>
            </a:r>
            <a:r>
              <a:rPr lang="en-US" sz="1600" dirty="0">
                <a:solidFill>
                  <a:schemeClr val="bg1"/>
                </a:solidFill>
                <a:latin typeface="Calisto MT" panose="02040603050505030304" pitchFamily="18" charset="0"/>
              </a:rPr>
              <a:t>the application process, </a:t>
            </a:r>
            <a:r>
              <a:rPr lang="en-US" sz="1600" dirty="0" smtClean="0">
                <a:solidFill>
                  <a:schemeClr val="bg1"/>
                </a:solidFill>
                <a:latin typeface="Calisto MT" panose="02040603050505030304" pitchFamily="18" charset="0"/>
              </a:rPr>
              <a:t>chooses course(s</a:t>
            </a:r>
            <a:r>
              <a:rPr lang="en-US" sz="1600" dirty="0">
                <a:solidFill>
                  <a:schemeClr val="bg1"/>
                </a:solidFill>
                <a:latin typeface="Calisto MT" panose="02040603050505030304" pitchFamily="18" charset="0"/>
              </a:rPr>
              <a:t>), and </a:t>
            </a:r>
            <a:r>
              <a:rPr lang="en-US" sz="1600" dirty="0" smtClean="0">
                <a:solidFill>
                  <a:schemeClr val="bg1"/>
                </a:solidFill>
                <a:latin typeface="Calisto MT" panose="02040603050505030304" pitchFamily="18" charset="0"/>
              </a:rPr>
              <a:t>selects </a:t>
            </a:r>
            <a:r>
              <a:rPr lang="en-US" sz="1600" dirty="0">
                <a:solidFill>
                  <a:schemeClr val="bg1"/>
                </a:solidFill>
                <a:latin typeface="Calisto MT" panose="02040603050505030304" pitchFamily="18" charset="0"/>
              </a:rPr>
              <a:t>"register" for </a:t>
            </a:r>
            <a:r>
              <a:rPr lang="en-US" sz="1600" dirty="0" smtClean="0">
                <a:solidFill>
                  <a:schemeClr val="bg1"/>
                </a:solidFill>
                <a:latin typeface="Calisto MT" panose="02040603050505030304" pitchFamily="18" charset="0"/>
              </a:rPr>
              <a:t>each</a:t>
            </a:r>
            <a:endParaRPr lang="en-US" sz="1600" dirty="0">
              <a:solidFill>
                <a:schemeClr val="bg1"/>
              </a:solidFill>
              <a:latin typeface="Calisto MT" panose="02040603050505030304" pitchFamily="18" charset="0"/>
            </a:endParaRPr>
          </a:p>
          <a:p>
            <a:pPr marL="285750" indent="-285750">
              <a:buFont typeface="Wingdings" panose="05000000000000000000" pitchFamily="2" charset="2"/>
              <a:buChar char="Ø"/>
            </a:pPr>
            <a:r>
              <a:rPr lang="en-US" sz="1600" dirty="0" smtClean="0">
                <a:solidFill>
                  <a:schemeClr val="bg1"/>
                </a:solidFill>
                <a:latin typeface="Calisto MT" panose="02040603050505030304" pitchFamily="18" charset="0"/>
              </a:rPr>
              <a:t>If student already has a DualEnroll.com account, steps 1-3 are bypassed and student logs in to existing account to select and register for course(s)</a:t>
            </a:r>
          </a:p>
        </p:txBody>
      </p:sp>
      <p:sp>
        <p:nvSpPr>
          <p:cNvPr id="45" name="TextBox 44"/>
          <p:cNvSpPr txBox="1"/>
          <p:nvPr/>
        </p:nvSpPr>
        <p:spPr>
          <a:xfrm>
            <a:off x="1981200" y="4273693"/>
            <a:ext cx="6416964" cy="1077218"/>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chemeClr val="bg1"/>
                </a:solidFill>
                <a:latin typeface="Calisto MT" panose="02040603050505030304" pitchFamily="18" charset="0"/>
              </a:rPr>
              <a:t>Student application </a:t>
            </a:r>
            <a:r>
              <a:rPr lang="en-US" sz="1600" dirty="0">
                <a:solidFill>
                  <a:schemeClr val="bg1"/>
                </a:solidFill>
                <a:latin typeface="Calisto MT" panose="02040603050505030304" pitchFamily="18" charset="0"/>
              </a:rPr>
              <a:t>data is received by La Roche University</a:t>
            </a:r>
          </a:p>
          <a:p>
            <a:pPr marL="285750" indent="-285750">
              <a:buFont typeface="Wingdings" panose="05000000000000000000" pitchFamily="2" charset="2"/>
              <a:buChar char="Ø"/>
            </a:pPr>
            <a:r>
              <a:rPr lang="en-US" sz="1600" dirty="0">
                <a:solidFill>
                  <a:schemeClr val="bg1"/>
                </a:solidFill>
                <a:latin typeface="Calisto MT" panose="02040603050505030304" pitchFamily="18" charset="0"/>
              </a:rPr>
              <a:t>Students without existing records are assigned a La Roche </a:t>
            </a:r>
            <a:r>
              <a:rPr lang="en-US" sz="1600" dirty="0" smtClean="0">
                <a:solidFill>
                  <a:schemeClr val="bg1"/>
                </a:solidFill>
                <a:latin typeface="Calisto MT" panose="02040603050505030304" pitchFamily="18" charset="0"/>
              </a:rPr>
              <a:t>student ID number</a:t>
            </a:r>
          </a:p>
          <a:p>
            <a:pPr marL="285750" indent="-285750">
              <a:buFont typeface="Wingdings" panose="05000000000000000000" pitchFamily="2" charset="2"/>
              <a:buChar char="Ø"/>
            </a:pPr>
            <a:r>
              <a:rPr lang="en-US" sz="1600" dirty="0" smtClean="0">
                <a:solidFill>
                  <a:schemeClr val="bg1"/>
                </a:solidFill>
                <a:latin typeface="Calisto MT" panose="02040603050505030304" pitchFamily="18" charset="0"/>
              </a:rPr>
              <a:t>ID </a:t>
            </a:r>
            <a:r>
              <a:rPr lang="en-US" sz="1600" dirty="0">
                <a:solidFill>
                  <a:schemeClr val="bg1"/>
                </a:solidFill>
                <a:latin typeface="Calisto MT" panose="02040603050505030304" pitchFamily="18" charset="0"/>
              </a:rPr>
              <a:t>number is linked to </a:t>
            </a:r>
            <a:r>
              <a:rPr lang="en-US" sz="1600" dirty="0" smtClean="0">
                <a:solidFill>
                  <a:schemeClr val="bg1"/>
                </a:solidFill>
                <a:latin typeface="Calisto MT" panose="02040603050505030304" pitchFamily="18" charset="0"/>
              </a:rPr>
              <a:t>student’s DualEnroll.com account</a:t>
            </a:r>
            <a:endParaRPr lang="en-US" sz="1600" dirty="0">
              <a:solidFill>
                <a:schemeClr val="bg1"/>
              </a:solidFill>
              <a:latin typeface="Calisto MT" panose="02040603050505030304" pitchFamily="18" charset="0"/>
            </a:endParaRPr>
          </a:p>
        </p:txBody>
      </p:sp>
      <p:sp>
        <p:nvSpPr>
          <p:cNvPr id="49" name="Down Arrow 48"/>
          <p:cNvSpPr/>
          <p:nvPr/>
        </p:nvSpPr>
        <p:spPr>
          <a:xfrm>
            <a:off x="891309" y="3342854"/>
            <a:ext cx="484632" cy="738596"/>
          </a:xfrm>
          <a:prstGeom prst="downArrow">
            <a:avLst/>
          </a:prstGeom>
          <a:solidFill>
            <a:srgbClr val="D0E8F0"/>
          </a:solidFill>
          <a:ln>
            <a:solidFill>
              <a:srgbClr val="24242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0" name="Down Arrow 49"/>
          <p:cNvSpPr/>
          <p:nvPr/>
        </p:nvSpPr>
        <p:spPr>
          <a:xfrm>
            <a:off x="891309" y="5498102"/>
            <a:ext cx="484632" cy="738596"/>
          </a:xfrm>
          <a:prstGeom prst="downArrow">
            <a:avLst/>
          </a:prstGeom>
          <a:solidFill>
            <a:srgbClr val="D0E8F0"/>
          </a:solidFill>
          <a:ln>
            <a:solidFill>
              <a:srgbClr val="24242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3329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1000"/>
                                        <p:tgtEl>
                                          <p:spTgt spid="44">
                                            <p:txEl>
                                              <p:pRg st="0" end="0"/>
                                            </p:txEl>
                                          </p:spTgt>
                                        </p:tgtEl>
                                      </p:cBhvr>
                                    </p:animEffect>
                                    <p:anim calcmode="lin" valueType="num">
                                      <p:cBhvr>
                                        <p:cTn id="8"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44">
                                            <p:txEl>
                                              <p:pRg st="1" end="1"/>
                                            </p:txEl>
                                          </p:spTgt>
                                        </p:tgtEl>
                                        <p:attrNameLst>
                                          <p:attrName>style.visibility</p:attrName>
                                        </p:attrNameLst>
                                      </p:cBhvr>
                                      <p:to>
                                        <p:strVal val="visible"/>
                                      </p:to>
                                    </p:set>
                                    <p:animEffect transition="in" filter="fade">
                                      <p:cBhvr>
                                        <p:cTn id="14" dur="1000"/>
                                        <p:tgtEl>
                                          <p:spTgt spid="44">
                                            <p:txEl>
                                              <p:pRg st="1" end="1"/>
                                            </p:txEl>
                                          </p:spTgt>
                                        </p:tgtEl>
                                      </p:cBhvr>
                                    </p:animEffect>
                                    <p:anim calcmode="lin" valueType="num">
                                      <p:cBhvr>
                                        <p:cTn id="15"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44">
                                            <p:txEl>
                                              <p:pRg st="2" end="2"/>
                                            </p:txEl>
                                          </p:spTgt>
                                        </p:tgtEl>
                                        <p:attrNameLst>
                                          <p:attrName>style.visibility</p:attrName>
                                        </p:attrNameLst>
                                      </p:cBhvr>
                                      <p:to>
                                        <p:strVal val="visible"/>
                                      </p:to>
                                    </p:set>
                                    <p:animEffect transition="in" filter="fade">
                                      <p:cBhvr>
                                        <p:cTn id="21" dur="1000"/>
                                        <p:tgtEl>
                                          <p:spTgt spid="44">
                                            <p:txEl>
                                              <p:pRg st="2" end="2"/>
                                            </p:txEl>
                                          </p:spTgt>
                                        </p:tgtEl>
                                      </p:cBhvr>
                                    </p:animEffect>
                                    <p:anim calcmode="lin" valueType="num">
                                      <p:cBhvr>
                                        <p:cTn id="2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44">
                                            <p:txEl>
                                              <p:pRg st="3" end="3"/>
                                            </p:txEl>
                                          </p:spTgt>
                                        </p:tgtEl>
                                        <p:attrNameLst>
                                          <p:attrName>style.visibility</p:attrName>
                                        </p:attrNameLst>
                                      </p:cBhvr>
                                      <p:to>
                                        <p:strVal val="visible"/>
                                      </p:to>
                                    </p:set>
                                    <p:animEffect transition="in" filter="fade">
                                      <p:cBhvr>
                                        <p:cTn id="28" dur="1000"/>
                                        <p:tgtEl>
                                          <p:spTgt spid="44">
                                            <p:txEl>
                                              <p:pRg st="3" end="3"/>
                                            </p:txEl>
                                          </p:spTgt>
                                        </p:tgtEl>
                                      </p:cBhvr>
                                    </p:animEffect>
                                    <p:anim calcmode="lin" valueType="num">
                                      <p:cBhvr>
                                        <p:cTn id="29"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750"/>
                                  </p:stCondLst>
                                  <p:childTnLst>
                                    <p:set>
                                      <p:cBhvr>
                                        <p:cTn id="34" dur="1" fill="hold">
                                          <p:stCondLst>
                                            <p:cond delay="0"/>
                                          </p:stCondLst>
                                        </p:cTn>
                                        <p:tgtEl>
                                          <p:spTgt spid="45">
                                            <p:txEl>
                                              <p:pRg st="0" end="0"/>
                                            </p:txEl>
                                          </p:spTgt>
                                        </p:tgtEl>
                                        <p:attrNameLst>
                                          <p:attrName>style.visibility</p:attrName>
                                        </p:attrNameLst>
                                      </p:cBhvr>
                                      <p:to>
                                        <p:strVal val="visible"/>
                                      </p:to>
                                    </p:set>
                                    <p:animEffect transition="in" filter="fade">
                                      <p:cBhvr>
                                        <p:cTn id="35" dur="1000"/>
                                        <p:tgtEl>
                                          <p:spTgt spid="45">
                                            <p:txEl>
                                              <p:pRg st="0" end="0"/>
                                            </p:txEl>
                                          </p:spTgt>
                                        </p:tgtEl>
                                      </p:cBhvr>
                                    </p:animEffect>
                                    <p:anim calcmode="lin" valueType="num">
                                      <p:cBhvr>
                                        <p:cTn id="36"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750"/>
                                  </p:stCondLst>
                                  <p:childTnLst>
                                    <p:set>
                                      <p:cBhvr>
                                        <p:cTn id="41" dur="1" fill="hold">
                                          <p:stCondLst>
                                            <p:cond delay="0"/>
                                          </p:stCondLst>
                                        </p:cTn>
                                        <p:tgtEl>
                                          <p:spTgt spid="45">
                                            <p:txEl>
                                              <p:pRg st="1" end="1"/>
                                            </p:txEl>
                                          </p:spTgt>
                                        </p:tgtEl>
                                        <p:attrNameLst>
                                          <p:attrName>style.visibility</p:attrName>
                                        </p:attrNameLst>
                                      </p:cBhvr>
                                      <p:to>
                                        <p:strVal val="visible"/>
                                      </p:to>
                                    </p:set>
                                    <p:animEffect transition="in" filter="fade">
                                      <p:cBhvr>
                                        <p:cTn id="42" dur="1000"/>
                                        <p:tgtEl>
                                          <p:spTgt spid="45">
                                            <p:txEl>
                                              <p:pRg st="1" end="1"/>
                                            </p:txEl>
                                          </p:spTgt>
                                        </p:tgtEl>
                                      </p:cBhvr>
                                    </p:animEffect>
                                    <p:anim calcmode="lin" valueType="num">
                                      <p:cBhvr>
                                        <p:cTn id="43"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750"/>
                                  </p:stCondLst>
                                  <p:childTnLst>
                                    <p:set>
                                      <p:cBhvr>
                                        <p:cTn id="48" dur="1" fill="hold">
                                          <p:stCondLst>
                                            <p:cond delay="0"/>
                                          </p:stCondLst>
                                        </p:cTn>
                                        <p:tgtEl>
                                          <p:spTgt spid="45">
                                            <p:txEl>
                                              <p:pRg st="2" end="2"/>
                                            </p:txEl>
                                          </p:spTgt>
                                        </p:tgtEl>
                                        <p:attrNameLst>
                                          <p:attrName>style.visibility</p:attrName>
                                        </p:attrNameLst>
                                      </p:cBhvr>
                                      <p:to>
                                        <p:strVal val="visible"/>
                                      </p:to>
                                    </p:set>
                                    <p:animEffect transition="in" filter="fade">
                                      <p:cBhvr>
                                        <p:cTn id="49" dur="1000"/>
                                        <p:tgtEl>
                                          <p:spTgt spid="45">
                                            <p:txEl>
                                              <p:pRg st="2" end="2"/>
                                            </p:txEl>
                                          </p:spTgt>
                                        </p:tgtEl>
                                      </p:cBhvr>
                                    </p:animEffect>
                                    <p:anim calcmode="lin" valueType="num">
                                      <p:cBhvr>
                                        <p:cTn id="50"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567717"/>
            <a:ext cx="8915400" cy="1111250"/>
          </a:xfrm>
        </p:spPr>
        <p:txBody>
          <a:bodyPr>
            <a:noAutofit/>
          </a:bodyPr>
          <a:lstStyle/>
          <a:p>
            <a:r>
              <a:rPr lang="en-US" sz="44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Scholar Registration Process</a:t>
            </a:r>
            <a:br>
              <a:rPr lang="en-US" sz="44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en-US" sz="24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(continued)</a:t>
            </a:r>
            <a:endParaRPr lang="en-US" sz="2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41" name="Rounded Rectangle 40"/>
          <p:cNvSpPr/>
          <p:nvPr/>
        </p:nvSpPr>
        <p:spPr>
          <a:xfrm>
            <a:off x="831364" y="1965513"/>
            <a:ext cx="1463040" cy="1371600"/>
          </a:xfrm>
          <a:prstGeom prst="roundRect">
            <a:avLst/>
          </a:prstGeom>
          <a:solidFill>
            <a:srgbClr val="33669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latin typeface="Calisto MT" panose="02040603050505030304" pitchFamily="18" charset="0"/>
              </a:rPr>
              <a:t>High School</a:t>
            </a:r>
            <a:endParaRPr lang="en-US" sz="2000" b="1" dirty="0">
              <a:effectLst>
                <a:outerShdw blurRad="38100" dist="38100" dir="2700000" algn="tl">
                  <a:srgbClr val="000000">
                    <a:alpha val="43137"/>
                  </a:srgbClr>
                </a:outerShdw>
              </a:effectLst>
              <a:latin typeface="Calisto MT" panose="02040603050505030304" pitchFamily="18" charset="0"/>
            </a:endParaRPr>
          </a:p>
        </p:txBody>
      </p:sp>
      <p:sp>
        <p:nvSpPr>
          <p:cNvPr id="42" name="Rounded Rectangle 41"/>
          <p:cNvSpPr/>
          <p:nvPr/>
        </p:nvSpPr>
        <p:spPr>
          <a:xfrm>
            <a:off x="831364" y="3573310"/>
            <a:ext cx="1463040" cy="1371600"/>
          </a:xfrm>
          <a:prstGeom prst="roundRect">
            <a:avLst/>
          </a:prstGeom>
          <a:solidFill>
            <a:srgbClr val="33669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latin typeface="Calisto MT" panose="02040603050505030304" pitchFamily="18" charset="0"/>
              </a:rPr>
              <a:t>Parent/</a:t>
            </a:r>
          </a:p>
          <a:p>
            <a:pPr algn="ctr"/>
            <a:r>
              <a:rPr lang="en-US" sz="2000" b="1" dirty="0" smtClean="0">
                <a:effectLst>
                  <a:outerShdw blurRad="38100" dist="38100" dir="2700000" algn="tl">
                    <a:srgbClr val="000000">
                      <a:alpha val="43137"/>
                    </a:srgbClr>
                  </a:outerShdw>
                </a:effectLst>
                <a:latin typeface="Calisto MT" panose="02040603050505030304" pitchFamily="18" charset="0"/>
              </a:rPr>
              <a:t>Guardian</a:t>
            </a:r>
            <a:endParaRPr lang="en-US" sz="2000" b="1" dirty="0">
              <a:effectLst>
                <a:outerShdw blurRad="38100" dist="38100" dir="2700000" algn="tl">
                  <a:srgbClr val="000000">
                    <a:alpha val="43137"/>
                  </a:srgbClr>
                </a:outerShdw>
              </a:effectLst>
              <a:latin typeface="Calisto MT" panose="02040603050505030304" pitchFamily="18" charset="0"/>
            </a:endParaRPr>
          </a:p>
        </p:txBody>
      </p:sp>
      <p:sp>
        <p:nvSpPr>
          <p:cNvPr id="43" name="Rounded Rectangle 42"/>
          <p:cNvSpPr/>
          <p:nvPr/>
        </p:nvSpPr>
        <p:spPr>
          <a:xfrm>
            <a:off x="831364" y="5150479"/>
            <a:ext cx="1463040" cy="1385348"/>
          </a:xfrm>
          <a:prstGeom prst="roundRect">
            <a:avLst/>
          </a:prstGeom>
          <a:solidFill>
            <a:srgbClr val="336699"/>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latin typeface="Calisto MT" panose="02040603050505030304" pitchFamily="18" charset="0"/>
              </a:rPr>
              <a:t>Complete</a:t>
            </a:r>
            <a:endParaRPr lang="en-US" sz="2000" b="1" dirty="0">
              <a:effectLst>
                <a:outerShdw blurRad="38100" dist="38100" dir="2700000" algn="tl">
                  <a:srgbClr val="000000">
                    <a:alpha val="43137"/>
                  </a:srgbClr>
                </a:outerShdw>
              </a:effectLst>
              <a:latin typeface="Calisto MT" panose="02040603050505030304" pitchFamily="18" charset="0"/>
            </a:endParaRPr>
          </a:p>
        </p:txBody>
      </p:sp>
      <p:sp>
        <p:nvSpPr>
          <p:cNvPr id="46" name="TextBox 45"/>
          <p:cNvSpPr txBox="1"/>
          <p:nvPr/>
        </p:nvSpPr>
        <p:spPr>
          <a:xfrm>
            <a:off x="2536269" y="2177632"/>
            <a:ext cx="5715000" cy="1107996"/>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chemeClr val="bg1"/>
                </a:solidFill>
                <a:latin typeface="Calisto MT" panose="02040603050505030304" pitchFamily="18" charset="0"/>
              </a:rPr>
              <a:t>Scholar partner high school teacher/liaison is prompted to provide approval of student's course registration(s), confirm eligibility, and provide student's grade point average</a:t>
            </a:r>
          </a:p>
          <a:p>
            <a:endParaRPr lang="en-US" dirty="0"/>
          </a:p>
        </p:txBody>
      </p:sp>
      <p:sp>
        <p:nvSpPr>
          <p:cNvPr id="47" name="TextBox 46"/>
          <p:cNvSpPr txBox="1"/>
          <p:nvPr/>
        </p:nvSpPr>
        <p:spPr>
          <a:xfrm>
            <a:off x="2536269" y="3843611"/>
            <a:ext cx="5715000" cy="830997"/>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chemeClr val="bg1"/>
                </a:solidFill>
                <a:latin typeface="Calisto MT" panose="02040603050505030304" pitchFamily="18" charset="0"/>
              </a:rPr>
              <a:t>Parent/guardian is prompted via email to provide consent to student's enrollment in the Scholar Program and make payment of tuition by </a:t>
            </a:r>
            <a:r>
              <a:rPr lang="en-US" sz="1600" dirty="0" smtClean="0">
                <a:solidFill>
                  <a:schemeClr val="bg1"/>
                </a:solidFill>
                <a:latin typeface="Calisto MT" panose="02040603050505030304" pitchFamily="18" charset="0"/>
              </a:rPr>
              <a:t>e-check </a:t>
            </a:r>
            <a:r>
              <a:rPr lang="en-US" sz="1600" dirty="0">
                <a:solidFill>
                  <a:schemeClr val="bg1"/>
                </a:solidFill>
                <a:latin typeface="Calisto MT" panose="02040603050505030304" pitchFamily="18" charset="0"/>
              </a:rPr>
              <a:t>or credit </a:t>
            </a:r>
            <a:r>
              <a:rPr lang="en-US" sz="1600" dirty="0" smtClean="0">
                <a:solidFill>
                  <a:schemeClr val="bg1"/>
                </a:solidFill>
                <a:latin typeface="Calisto MT" panose="02040603050505030304" pitchFamily="18" charset="0"/>
              </a:rPr>
              <a:t>card</a:t>
            </a:r>
            <a:endParaRPr lang="en-US" sz="1600" dirty="0">
              <a:solidFill>
                <a:schemeClr val="bg1"/>
              </a:solidFill>
              <a:latin typeface="Calisto MT" panose="02040603050505030304" pitchFamily="18" charset="0"/>
            </a:endParaRPr>
          </a:p>
        </p:txBody>
      </p:sp>
      <p:sp>
        <p:nvSpPr>
          <p:cNvPr id="48" name="TextBox 47"/>
          <p:cNvSpPr txBox="1"/>
          <p:nvPr/>
        </p:nvSpPr>
        <p:spPr>
          <a:xfrm>
            <a:off x="2536269" y="5412266"/>
            <a:ext cx="5955669" cy="861774"/>
          </a:xfrm>
          <a:prstGeom prst="rect">
            <a:avLst/>
          </a:prstGeom>
          <a:noFill/>
        </p:spPr>
        <p:txBody>
          <a:bodyPr wrap="none" rtlCol="0">
            <a:spAutoFit/>
          </a:bodyPr>
          <a:lstStyle/>
          <a:p>
            <a:pPr marL="285750" indent="-285750">
              <a:buFont typeface="Wingdings" panose="05000000000000000000" pitchFamily="2" charset="2"/>
              <a:buChar char="Ø"/>
            </a:pPr>
            <a:r>
              <a:rPr lang="en-US" sz="1600" dirty="0" smtClean="0">
                <a:solidFill>
                  <a:schemeClr val="bg1"/>
                </a:solidFill>
                <a:latin typeface="Calisto MT" panose="02040603050505030304" pitchFamily="18" charset="0"/>
              </a:rPr>
              <a:t>Completed registration data is received by La Roche University</a:t>
            </a:r>
            <a:endParaRPr lang="en-US" sz="1600" dirty="0">
              <a:solidFill>
                <a:schemeClr val="bg1"/>
              </a:solidFill>
              <a:latin typeface="Calisto MT" panose="02040603050505030304" pitchFamily="18" charset="0"/>
            </a:endParaRPr>
          </a:p>
          <a:p>
            <a:pPr marL="285750" indent="-285750">
              <a:buFont typeface="Wingdings" panose="05000000000000000000" pitchFamily="2" charset="2"/>
              <a:buChar char="Ø"/>
            </a:pPr>
            <a:r>
              <a:rPr lang="en-US" sz="1600" dirty="0" smtClean="0">
                <a:solidFill>
                  <a:schemeClr val="bg1"/>
                </a:solidFill>
                <a:latin typeface="Calisto MT" panose="02040603050505030304" pitchFamily="18" charset="0"/>
              </a:rPr>
              <a:t>Student’s academic record is updated to reflect course(s)</a:t>
            </a:r>
            <a:endParaRPr lang="en-US" sz="1600" dirty="0">
              <a:solidFill>
                <a:schemeClr val="bg1"/>
              </a:solidFill>
              <a:latin typeface="Calisto MT" panose="02040603050505030304" pitchFamily="18" charset="0"/>
            </a:endParaRPr>
          </a:p>
          <a:p>
            <a:pPr marL="285750" indent="-285750">
              <a:buFont typeface="Wingdings" panose="05000000000000000000" pitchFamily="2" charset="2"/>
              <a:buChar char="Ø"/>
            </a:pPr>
            <a:endParaRPr lang="en-US" dirty="0"/>
          </a:p>
        </p:txBody>
      </p:sp>
      <p:sp>
        <p:nvSpPr>
          <p:cNvPr id="50" name="Down Arrow 49"/>
          <p:cNvSpPr/>
          <p:nvPr/>
        </p:nvSpPr>
        <p:spPr>
          <a:xfrm>
            <a:off x="1320568" y="1583117"/>
            <a:ext cx="484632" cy="738596"/>
          </a:xfrm>
          <a:prstGeom prst="downArrow">
            <a:avLst/>
          </a:prstGeom>
          <a:solidFill>
            <a:srgbClr val="D0E8F0"/>
          </a:solidFill>
          <a:ln>
            <a:solidFill>
              <a:srgbClr val="24242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1" name="Down Arrow 50"/>
          <p:cNvSpPr/>
          <p:nvPr/>
        </p:nvSpPr>
        <p:spPr>
          <a:xfrm>
            <a:off x="1320568" y="3204012"/>
            <a:ext cx="484632" cy="738596"/>
          </a:xfrm>
          <a:prstGeom prst="downArrow">
            <a:avLst/>
          </a:prstGeom>
          <a:solidFill>
            <a:srgbClr val="D0E8F0"/>
          </a:solidFill>
          <a:ln>
            <a:solidFill>
              <a:srgbClr val="24242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2" name="Down Arrow 51"/>
          <p:cNvSpPr/>
          <p:nvPr/>
        </p:nvSpPr>
        <p:spPr>
          <a:xfrm>
            <a:off x="1320568" y="4840982"/>
            <a:ext cx="484632" cy="738596"/>
          </a:xfrm>
          <a:prstGeom prst="downArrow">
            <a:avLst/>
          </a:prstGeom>
          <a:solidFill>
            <a:srgbClr val="D0E8F0"/>
          </a:solidFill>
          <a:ln>
            <a:solidFill>
              <a:srgbClr val="24242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9296400"/>
            <a:ext cx="2019305" cy="641772"/>
          </a:xfrm>
          <a:prstGeom prst="rect">
            <a:avLst/>
          </a:prstGeom>
        </p:spPr>
      </p:pic>
    </p:spTree>
    <p:extLst>
      <p:ext uri="{BB962C8B-B14F-4D97-AF65-F5344CB8AC3E}">
        <p14:creationId xmlns:p14="http://schemas.microsoft.com/office/powerpoint/2010/main" val="13513244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46">
                                            <p:txEl>
                                              <p:pRg st="0" end="0"/>
                                            </p:txEl>
                                          </p:spTgt>
                                        </p:tgtEl>
                                        <p:attrNameLst>
                                          <p:attrName>style.visibility</p:attrName>
                                        </p:attrNameLst>
                                      </p:cBhvr>
                                      <p:to>
                                        <p:strVal val="visible"/>
                                      </p:to>
                                    </p:set>
                                    <p:animEffect transition="in" filter="fade">
                                      <p:cBhvr>
                                        <p:cTn id="7" dur="1000"/>
                                        <p:tgtEl>
                                          <p:spTgt spid="46">
                                            <p:txEl>
                                              <p:pRg st="0" end="0"/>
                                            </p:txEl>
                                          </p:spTgt>
                                        </p:tgtEl>
                                      </p:cBhvr>
                                    </p:animEffect>
                                    <p:anim calcmode="lin" valueType="num">
                                      <p:cBhvr>
                                        <p:cTn id="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1000"/>
                                        <p:tgtEl>
                                          <p:spTgt spid="47">
                                            <p:txEl>
                                              <p:pRg st="0" end="0"/>
                                            </p:txEl>
                                          </p:spTgt>
                                        </p:tgtEl>
                                      </p:cBhvr>
                                    </p:animEffect>
                                    <p:anim calcmode="lin" valueType="num">
                                      <p:cBhvr>
                                        <p:cTn id="15"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48">
                                            <p:txEl>
                                              <p:pRg st="0" end="0"/>
                                            </p:txEl>
                                          </p:spTgt>
                                        </p:tgtEl>
                                        <p:attrNameLst>
                                          <p:attrName>style.visibility</p:attrName>
                                        </p:attrNameLst>
                                      </p:cBhvr>
                                      <p:to>
                                        <p:strVal val="visible"/>
                                      </p:to>
                                    </p:set>
                                    <p:animEffect transition="in" filter="fade">
                                      <p:cBhvr>
                                        <p:cTn id="21" dur="1000"/>
                                        <p:tgtEl>
                                          <p:spTgt spid="48">
                                            <p:txEl>
                                              <p:pRg st="0" end="0"/>
                                            </p:txEl>
                                          </p:spTgt>
                                        </p:tgtEl>
                                      </p:cBhvr>
                                    </p:animEffect>
                                    <p:anim calcmode="lin" valueType="num">
                                      <p:cBhvr>
                                        <p:cTn id="22"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48">
                                            <p:txEl>
                                              <p:pRg st="1" end="1"/>
                                            </p:txEl>
                                          </p:spTgt>
                                        </p:tgtEl>
                                        <p:attrNameLst>
                                          <p:attrName>style.visibility</p:attrName>
                                        </p:attrNameLst>
                                      </p:cBhvr>
                                      <p:to>
                                        <p:strVal val="visible"/>
                                      </p:to>
                                    </p:set>
                                    <p:animEffect transition="in" filter="fade">
                                      <p:cBhvr>
                                        <p:cTn id="28" dur="1000"/>
                                        <p:tgtEl>
                                          <p:spTgt spid="48">
                                            <p:txEl>
                                              <p:pRg st="1" end="1"/>
                                            </p:txEl>
                                          </p:spTgt>
                                        </p:tgtEl>
                                      </p:cBhvr>
                                    </p:animEffect>
                                    <p:anim calcmode="lin" valueType="num">
                                      <p:cBhvr>
                                        <p:cTn id="29" dur="1000" fill="hold"/>
                                        <p:tgtEl>
                                          <p:spTgt spid="4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15400" cy="1111664"/>
          </a:xfrm>
        </p:spPr>
        <p:txBody>
          <a:bodyPr>
            <a:noAutofit/>
          </a:bodyPr>
          <a:lstStyle/>
          <a:p>
            <a:r>
              <a:rPr lang="en-US" sz="44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Student Application Process</a:t>
            </a:r>
            <a:endParaRPr lang="en-US" sz="4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Content Placeholder 4"/>
          <p:cNvSpPr>
            <a:spLocks noGrp="1"/>
          </p:cNvSpPr>
          <p:nvPr>
            <p:ph idx="1"/>
          </p:nvPr>
        </p:nvSpPr>
        <p:spPr>
          <a:xfrm>
            <a:off x="457200" y="1447800"/>
            <a:ext cx="8229600" cy="5257800"/>
          </a:xfrm>
        </p:spPr>
        <p:txBody>
          <a:bodyPr>
            <a:normAutofit fontScale="92500" lnSpcReduction="10000"/>
          </a:bodyPr>
          <a:lstStyle/>
          <a:p>
            <a:r>
              <a:rPr lang="en-US" dirty="0">
                <a:solidFill>
                  <a:schemeClr val="bg1"/>
                </a:solidFill>
                <a:effectLst>
                  <a:outerShdw blurRad="38100" dist="38100" dir="2700000" algn="tl">
                    <a:srgbClr val="000000">
                      <a:alpha val="43137"/>
                    </a:srgbClr>
                  </a:outerShdw>
                </a:effectLst>
                <a:latin typeface="Calisto MT" panose="02040603050505030304" pitchFamily="18" charset="0"/>
              </a:rPr>
              <a:t>Student creates an account by completing the application. Accuracy is </a:t>
            </a:r>
            <a:r>
              <a:rPr lang="en-US" u="sng" dirty="0" smtClean="0">
                <a:solidFill>
                  <a:schemeClr val="bg1"/>
                </a:solidFill>
                <a:effectLst>
                  <a:outerShdw blurRad="38100" dist="38100" dir="2700000" algn="tl">
                    <a:srgbClr val="000000">
                      <a:alpha val="43137"/>
                    </a:srgbClr>
                  </a:outerShdw>
                </a:effectLst>
                <a:latin typeface="Calisto MT" panose="02040603050505030304" pitchFamily="18" charset="0"/>
              </a:rPr>
              <a:t>critical</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 The following information is required: </a:t>
            </a:r>
          </a:p>
          <a:p>
            <a:pPr marL="0" indent="0">
              <a:buNone/>
            </a:pPr>
            <a:endParaRPr lang="en-US" sz="5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1257300" lvl="2" indent="-4572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Student’s email address</a:t>
            </a:r>
          </a:p>
          <a:p>
            <a:pPr marL="1028700" lvl="2">
              <a:buFont typeface="+mj-lt"/>
              <a:buAutoNum type="arabicPeriod"/>
            </a:pPr>
            <a:endParaRPr lang="en-US" sz="5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1257300" lvl="2" indent="-4572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Student </a:t>
            </a:r>
            <a:r>
              <a:rPr lang="en-US" dirty="0">
                <a:solidFill>
                  <a:schemeClr val="bg1"/>
                </a:solidFill>
                <a:effectLst>
                  <a:outerShdw blurRad="38100" dist="38100" dir="2700000" algn="tl">
                    <a:srgbClr val="000000">
                      <a:alpha val="43137"/>
                    </a:srgbClr>
                  </a:outerShdw>
                </a:effectLst>
                <a:latin typeface="Calisto MT" panose="02040603050505030304" pitchFamily="18" charset="0"/>
              </a:rPr>
              <a:t>demographic info (age/birthdate,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sophomore/junior/senior, high school</a:t>
            </a:r>
            <a:r>
              <a:rPr lang="en-US" dirty="0">
                <a:solidFill>
                  <a:schemeClr val="bg1"/>
                </a:solidFill>
                <a:effectLst>
                  <a:outerShdw blurRad="38100" dist="38100" dir="2700000" algn="tl">
                    <a:srgbClr val="000000">
                      <a:alpha val="43137"/>
                    </a:srgbClr>
                  </a:outerShdw>
                </a:effectLst>
                <a:latin typeface="Calisto MT" panose="02040603050505030304" pitchFamily="18" charset="0"/>
              </a:rPr>
              <a:t>,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home address</a:t>
            </a:r>
            <a:r>
              <a:rPr lang="en-US" dirty="0">
                <a:solidFill>
                  <a:schemeClr val="bg1"/>
                </a:solidFill>
                <a:effectLst>
                  <a:outerShdw blurRad="38100" dist="38100" dir="2700000" algn="tl">
                    <a:srgbClr val="000000">
                      <a:alpha val="43137"/>
                    </a:srgbClr>
                  </a:outerShdw>
                </a:effectLst>
                <a:latin typeface="Calisto MT" panose="02040603050505030304" pitchFamily="18" charset="0"/>
              </a:rPr>
              <a:t>, phone number, etc</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a:t>
            </a:r>
          </a:p>
          <a:p>
            <a:pPr marL="1028700" lvl="2">
              <a:buFont typeface="+mj-lt"/>
              <a:buAutoNum type="arabicPeriod"/>
            </a:pPr>
            <a:endParaRPr lang="en-US" sz="500" dirty="0">
              <a:solidFill>
                <a:schemeClr val="bg1"/>
              </a:solidFill>
              <a:effectLst>
                <a:outerShdw blurRad="38100" dist="38100" dir="2700000" algn="tl">
                  <a:srgbClr val="000000">
                    <a:alpha val="43137"/>
                  </a:srgbClr>
                </a:outerShdw>
              </a:effectLst>
              <a:latin typeface="Calisto MT" panose="02040603050505030304" pitchFamily="18" charset="0"/>
            </a:endParaRPr>
          </a:p>
          <a:p>
            <a:pPr marL="1257300" lvl="2" indent="-4572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Student’s social security number (for tax purposes - 1098T form and student ID assignment)</a:t>
            </a:r>
          </a:p>
          <a:p>
            <a:pPr marL="1028700" lvl="2">
              <a:buFont typeface="+mj-lt"/>
              <a:buAutoNum type="arabicPeriod"/>
            </a:pPr>
            <a:endParaRPr lang="en-US" sz="5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1257300" lvl="2" indent="-4572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Student’s current grade point average at the time of enrollment</a:t>
            </a:r>
          </a:p>
          <a:p>
            <a:pPr marL="1028700" lvl="2">
              <a:buFont typeface="+mj-lt"/>
              <a:buAutoNum type="arabicPeriod"/>
            </a:pPr>
            <a:endParaRPr lang="en-US" sz="5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1257300" lvl="2" indent="-4572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An </a:t>
            </a:r>
            <a:r>
              <a:rPr lang="en-US" dirty="0">
                <a:solidFill>
                  <a:schemeClr val="bg1"/>
                </a:solidFill>
                <a:effectLst>
                  <a:outerShdw blurRad="38100" dist="38100" dir="2700000" algn="tl">
                    <a:srgbClr val="000000">
                      <a:alpha val="43137"/>
                    </a:srgbClr>
                  </a:outerShdw>
                </a:effectLst>
                <a:latin typeface="Calisto MT" panose="02040603050505030304" pitchFamily="18" charset="0"/>
              </a:rPr>
              <a:t>e</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mail address for the student’s parent/guardian for consent &amp; payment steps</a:t>
            </a:r>
          </a:p>
          <a:p>
            <a:pPr marL="1028700" lvl="2">
              <a:buFont typeface="+mj-lt"/>
              <a:buAutoNum type="arabicPeriod"/>
            </a:pPr>
            <a:endParaRPr lang="en-US" sz="5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1257300" lvl="2" indent="-4572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Course number(s) &amp; name(s) of Scholar offerings in which student is enrolled at the partner high school</a:t>
            </a:r>
          </a:p>
          <a:p>
            <a:pPr marL="800100" lvl="2" indent="0">
              <a:buNone/>
            </a:pPr>
            <a:endParaRPr lang="en-US" sz="5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Student </a:t>
            </a:r>
            <a:r>
              <a:rPr lang="en-US" dirty="0">
                <a:solidFill>
                  <a:schemeClr val="bg1"/>
                </a:solidFill>
                <a:effectLst>
                  <a:outerShdw blurRad="38100" dist="38100" dir="2700000" algn="tl">
                    <a:srgbClr val="000000">
                      <a:alpha val="43137"/>
                    </a:srgbClr>
                  </a:outerShdw>
                </a:effectLst>
                <a:latin typeface="Calisto MT" panose="02040603050505030304" pitchFamily="18" charset="0"/>
              </a:rPr>
              <a:t>accesses the account upon receiving confirmation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email, selects </a:t>
            </a:r>
            <a:r>
              <a:rPr lang="en-US" dirty="0">
                <a:solidFill>
                  <a:schemeClr val="bg1"/>
                </a:solidFill>
                <a:effectLst>
                  <a:outerShdw blurRad="38100" dist="38100" dir="2700000" algn="tl">
                    <a:srgbClr val="000000">
                      <a:alpha val="43137"/>
                    </a:srgbClr>
                  </a:outerShdw>
                </a:effectLst>
                <a:latin typeface="Calisto MT" panose="02040603050505030304" pitchFamily="18" charset="0"/>
              </a:rPr>
              <a:t>each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course from a listing of active offerings at their school, agrees to the terms &amp; conditions, and clicks “register” for each.</a:t>
            </a:r>
            <a:endParaRPr lang="en-US"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18311139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75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75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1000"/>
                                        <p:tgtEl>
                                          <p:spTgt spid="5">
                                            <p:txEl>
                                              <p:pRg st="10" end="10"/>
                                            </p:txEl>
                                          </p:spTgt>
                                        </p:tgtEl>
                                      </p:cBhvr>
                                    </p:animEffect>
                                    <p:anim calcmode="lin" valueType="num">
                                      <p:cBhvr>
                                        <p:cTn id="43"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750"/>
                                  </p:stCondLst>
                                  <p:childTnLst>
                                    <p:set>
                                      <p:cBhvr>
                                        <p:cTn id="48" dur="1" fill="hold">
                                          <p:stCondLst>
                                            <p:cond delay="0"/>
                                          </p:stCondLst>
                                        </p:cTn>
                                        <p:tgtEl>
                                          <p:spTgt spid="5">
                                            <p:txEl>
                                              <p:pRg st="12" end="12"/>
                                            </p:txEl>
                                          </p:spTgt>
                                        </p:tgtEl>
                                        <p:attrNameLst>
                                          <p:attrName>style.visibility</p:attrName>
                                        </p:attrNameLst>
                                      </p:cBhvr>
                                      <p:to>
                                        <p:strVal val="visible"/>
                                      </p:to>
                                    </p:set>
                                    <p:animEffect transition="in" filter="fade">
                                      <p:cBhvr>
                                        <p:cTn id="49" dur="1000"/>
                                        <p:tgtEl>
                                          <p:spTgt spid="5">
                                            <p:txEl>
                                              <p:pRg st="12" end="12"/>
                                            </p:txEl>
                                          </p:spTgt>
                                        </p:tgtEl>
                                      </p:cBhvr>
                                    </p:animEffect>
                                    <p:anim calcmode="lin" valueType="num">
                                      <p:cBhvr>
                                        <p:cTn id="5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750"/>
                                  </p:stCondLst>
                                  <p:childTnLst>
                                    <p:set>
                                      <p:cBhvr>
                                        <p:cTn id="55" dur="1" fill="hold">
                                          <p:stCondLst>
                                            <p:cond delay="0"/>
                                          </p:stCondLst>
                                        </p:cTn>
                                        <p:tgtEl>
                                          <p:spTgt spid="5">
                                            <p:txEl>
                                              <p:pRg st="14" end="14"/>
                                            </p:txEl>
                                          </p:spTgt>
                                        </p:tgtEl>
                                        <p:attrNameLst>
                                          <p:attrName>style.visibility</p:attrName>
                                        </p:attrNameLst>
                                      </p:cBhvr>
                                      <p:to>
                                        <p:strVal val="visible"/>
                                      </p:to>
                                    </p:set>
                                    <p:animEffect transition="in" filter="fade">
                                      <p:cBhvr>
                                        <p:cTn id="56" dur="1000"/>
                                        <p:tgtEl>
                                          <p:spTgt spid="5">
                                            <p:txEl>
                                              <p:pRg st="14" end="14"/>
                                            </p:txEl>
                                          </p:spTgt>
                                        </p:tgtEl>
                                      </p:cBhvr>
                                    </p:animEffect>
                                    <p:anim calcmode="lin" valueType="num">
                                      <p:cBhvr>
                                        <p:cTn id="57"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15400" cy="1111664"/>
          </a:xfrm>
        </p:spPr>
        <p:txBody>
          <a:bodyPr>
            <a:noAutofit/>
          </a:bodyPr>
          <a:lstStyle/>
          <a:p>
            <a:r>
              <a:rPr lang="en-US" sz="44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High School Approval Process</a:t>
            </a:r>
            <a:endParaRPr lang="en-US" sz="4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Content Placeholder 4"/>
          <p:cNvSpPr>
            <a:spLocks noGrp="1"/>
          </p:cNvSpPr>
          <p:nvPr>
            <p:ph idx="1"/>
          </p:nvPr>
        </p:nvSpPr>
        <p:spPr>
          <a:xfrm>
            <a:off x="457200" y="1447800"/>
            <a:ext cx="8229600" cy="4800599"/>
          </a:xfrm>
        </p:spPr>
        <p:txBody>
          <a:bodyPr>
            <a:normAutofit lnSpcReduction="10000"/>
          </a:bodyPr>
          <a:lstStyle/>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High school liaisons use their administrative login to access students’ pre-registrations.</a:t>
            </a:r>
          </a:p>
          <a:p>
            <a:pPr lvl="2" indent="-3429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Verify student’s eligibility: status, grade point average, and any pre-requisite requirements have been completed</a:t>
            </a:r>
          </a:p>
          <a:p>
            <a:pPr marL="1028700" lvl="2">
              <a:buFont typeface="+mj-lt"/>
              <a:buAutoNum type="arabicPeriod"/>
            </a:pPr>
            <a:endParaRPr lang="en-US" sz="9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lvl="2" indent="-3429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Verify correct courses have been selected by student</a:t>
            </a:r>
          </a:p>
          <a:p>
            <a:pPr marL="1028700" lvl="2">
              <a:buFont typeface="+mj-lt"/>
              <a:buAutoNum type="arabicPeriod"/>
            </a:pPr>
            <a:endParaRPr lang="en-US" sz="9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lvl="2" indent="-3429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If a current financial hardship is evident to their liaison, they may nominate a student for any available scholarship funds (need &amp; merit-based – funding is not guaranteed).</a:t>
            </a:r>
          </a:p>
          <a:p>
            <a:pPr marL="1543050" lvl="3" indent="-285750"/>
            <a:r>
              <a:rPr lang="en-US" dirty="0">
                <a:solidFill>
                  <a:schemeClr val="bg1"/>
                </a:solidFill>
                <a:effectLst>
                  <a:outerShdw blurRad="38100" dist="38100" dir="2700000" algn="tl">
                    <a:srgbClr val="000000">
                      <a:alpha val="43137"/>
                    </a:srgbClr>
                  </a:outerShdw>
                </a:effectLst>
                <a:latin typeface="Calisto MT" panose="02040603050505030304" pitchFamily="18" charset="0"/>
              </a:rPr>
              <a:t>T</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he student is then sent a prompt to download &amp; complete their section of the scholarship application (also found on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hlinkClick r:id="rId2"/>
              </a:rPr>
              <a:t>www.laroche.edu/scholar</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 </a:t>
            </a:r>
          </a:p>
          <a:p>
            <a:pPr marL="1543050" lvl="3" indent="-285750"/>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The liaison must complete their section of the application, and submit it for consideration by the November 15</a:t>
            </a:r>
            <a:r>
              <a:rPr lang="en-US" baseline="30000" dirty="0" smtClean="0">
                <a:solidFill>
                  <a:schemeClr val="bg1"/>
                </a:solidFill>
                <a:effectLst>
                  <a:outerShdw blurRad="38100" dist="38100" dir="2700000" algn="tl">
                    <a:srgbClr val="000000">
                      <a:alpha val="43137"/>
                    </a:srgbClr>
                  </a:outerShdw>
                </a:effectLst>
                <a:latin typeface="Calisto MT" panose="02040603050505030304" pitchFamily="18" charset="0"/>
              </a:rPr>
              <a:t>th</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 deadline. </a:t>
            </a:r>
          </a:p>
          <a:p>
            <a:pPr marL="1543050" lvl="3" indent="-285750"/>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If funds are awarded, the parent is still sent a prompt to provide consent via the link provided.</a:t>
            </a:r>
          </a:p>
          <a:p>
            <a:pPr marL="1543050" lvl="3" indent="-285750"/>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If funds are declined, the email is sent to the parent to provide both consent and payment, or choose to abandon the pre-registration.</a:t>
            </a:r>
          </a:p>
        </p:txBody>
      </p:sp>
    </p:spTree>
    <p:extLst>
      <p:ext uri="{BB962C8B-B14F-4D97-AF65-F5344CB8AC3E}">
        <p14:creationId xmlns:p14="http://schemas.microsoft.com/office/powerpoint/2010/main" val="6483239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75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75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75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1000"/>
                                        <p:tgtEl>
                                          <p:spTgt spid="5">
                                            <p:txEl>
                                              <p:pRg st="8" end="8"/>
                                            </p:txEl>
                                          </p:spTgt>
                                        </p:tgtEl>
                                      </p:cBhvr>
                                    </p:animEffect>
                                    <p:anim calcmode="lin" valueType="num">
                                      <p:cBhvr>
                                        <p:cTn id="5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750"/>
                                  </p:stCondLst>
                                  <p:childTnLst>
                                    <p:set>
                                      <p:cBhvr>
                                        <p:cTn id="55" dur="1" fill="hold">
                                          <p:stCondLst>
                                            <p:cond delay="0"/>
                                          </p:stCondLst>
                                        </p:cTn>
                                        <p:tgtEl>
                                          <p:spTgt spid="5">
                                            <p:txEl>
                                              <p:pRg st="9" end="9"/>
                                            </p:txEl>
                                          </p:spTgt>
                                        </p:tgtEl>
                                        <p:attrNameLst>
                                          <p:attrName>style.visibility</p:attrName>
                                        </p:attrNameLst>
                                      </p:cBhvr>
                                      <p:to>
                                        <p:strVal val="visible"/>
                                      </p:to>
                                    </p:set>
                                    <p:animEffect transition="in" filter="fade">
                                      <p:cBhvr>
                                        <p:cTn id="56" dur="1000"/>
                                        <p:tgtEl>
                                          <p:spTgt spid="5">
                                            <p:txEl>
                                              <p:pRg st="9" end="9"/>
                                            </p:txEl>
                                          </p:spTgt>
                                        </p:tgtEl>
                                      </p:cBhvr>
                                    </p:animEffect>
                                    <p:anim calcmode="lin" valueType="num">
                                      <p:cBhvr>
                                        <p:cTn id="5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15400" cy="1111664"/>
          </a:xfrm>
        </p:spPr>
        <p:txBody>
          <a:bodyPr>
            <a:noAutofit/>
          </a:bodyPr>
          <a:lstStyle/>
          <a:p>
            <a:r>
              <a:rPr lang="en-US" sz="44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Parent/Guardian Approval Process</a:t>
            </a:r>
            <a:endParaRPr lang="en-US" sz="4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Content Placeholder 4"/>
          <p:cNvSpPr>
            <a:spLocks noGrp="1"/>
          </p:cNvSpPr>
          <p:nvPr>
            <p:ph idx="1"/>
          </p:nvPr>
        </p:nvSpPr>
        <p:spPr>
          <a:xfrm>
            <a:off x="381000" y="1752600"/>
            <a:ext cx="8229600" cy="3276600"/>
          </a:xfrm>
        </p:spPr>
        <p:txBody>
          <a:bodyPr>
            <a:normAutofit fontScale="92500" lnSpcReduction="10000"/>
          </a:bodyPr>
          <a:lstStyle/>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Once the high school approval process is completed, an email will be sent to the student’s parent/guardian to access their son’s/daughter’s pre-registrations.</a:t>
            </a:r>
          </a:p>
          <a:p>
            <a:pPr marL="0" indent="0">
              <a:buNone/>
            </a:pPr>
            <a:endParaRPr lang="en-US" sz="5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lvl="2" indent="-3429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Verify student’s information</a:t>
            </a:r>
          </a:p>
          <a:p>
            <a:pPr marL="1028700" lvl="2">
              <a:buFont typeface="+mj-lt"/>
              <a:buAutoNum type="arabicPeriod"/>
            </a:pPr>
            <a:endParaRPr lang="en-US" sz="5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lvl="2" indent="-3429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Review course selection(s) and terms &amp; conditions</a:t>
            </a:r>
          </a:p>
          <a:p>
            <a:pPr marL="1028700" lvl="2">
              <a:buFont typeface="+mj-lt"/>
              <a:buAutoNum type="arabicPeriod"/>
            </a:pPr>
            <a:endParaRPr lang="en-US" sz="5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lvl="2" indent="-3429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Provide consent for your student’s participation</a:t>
            </a:r>
          </a:p>
          <a:p>
            <a:pPr marL="1028700" lvl="2">
              <a:buFont typeface="+mj-lt"/>
              <a:buAutoNum type="arabicPeriod"/>
            </a:pPr>
            <a:endParaRPr lang="en-US" sz="5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lvl="2" indent="-342900">
              <a:buFont typeface="+mj-lt"/>
              <a:buAutoNum type="arabicPeriod"/>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Provide secure payment by e-check or credit card (charge will appear as from Course Maven – La Roche on statement), a confirmation &amp; receipt will be sent and will also be accessible in the student’s DualEnroll.com account.</a:t>
            </a:r>
          </a:p>
          <a:p>
            <a:pPr marL="800100" lvl="2" indent="0">
              <a:buNone/>
            </a:pPr>
            <a:endParaRPr lang="en-US" dirty="0" smtClean="0">
              <a:solidFill>
                <a:schemeClr val="bg1"/>
              </a:solidFill>
              <a:effectLst>
                <a:outerShdw blurRad="38100" dist="38100" dir="2700000" algn="tl">
                  <a:srgbClr val="000000">
                    <a:alpha val="43137"/>
                  </a:srgbClr>
                </a:outerShdw>
              </a:effectLst>
              <a:latin typeface="Calisto MT" panose="02040603050505030304" pitchFamily="18" charset="0"/>
            </a:endParaRPr>
          </a:p>
        </p:txBody>
      </p:sp>
      <p:sp>
        <p:nvSpPr>
          <p:cNvPr id="4" name="Content Placeholder 4"/>
          <p:cNvSpPr txBox="1">
            <a:spLocks/>
          </p:cNvSpPr>
          <p:nvPr/>
        </p:nvSpPr>
        <p:spPr>
          <a:xfrm>
            <a:off x="533400" y="5334000"/>
            <a:ext cx="8229600" cy="9906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The 1098T tuition tax form will be sent for the following tax year, as all Scholar students are officially registered as spring semester students, since the university runs on a semester-to-semester schedule system.</a:t>
            </a:r>
          </a:p>
          <a:p>
            <a:pPr marL="800100" lvl="2" indent="0">
              <a:buFont typeface="Arial" pitchFamily="34" charset="0"/>
              <a:buNone/>
            </a:pPr>
            <a:endParaRPr lang="en-US" dirty="0" smtClean="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4082455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75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75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15400" cy="1111664"/>
          </a:xfrm>
        </p:spPr>
        <p:txBody>
          <a:bodyPr>
            <a:noAutofit/>
          </a:bodyPr>
          <a:lstStyle/>
          <a:p>
            <a:r>
              <a:rPr lang="en-US" sz="44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End-of-Course Procedures</a:t>
            </a:r>
            <a:endParaRPr lang="en-US" sz="4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Content Placeholder 4"/>
          <p:cNvSpPr>
            <a:spLocks noGrp="1"/>
          </p:cNvSpPr>
          <p:nvPr>
            <p:ph idx="1"/>
          </p:nvPr>
        </p:nvSpPr>
        <p:spPr>
          <a:xfrm>
            <a:off x="381000" y="1752600"/>
            <a:ext cx="8229600" cy="4419600"/>
          </a:xfrm>
        </p:spPr>
        <p:txBody>
          <a:bodyPr>
            <a:normAutofit fontScale="92500" lnSpcReduction="10000"/>
          </a:bodyPr>
          <a:lstStyle/>
          <a:p>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Near the close of classes, grade rosters are distributed to each partner teacher or liaison for the collection and submission of student grades to La Roche’s Registrar on the grade rosters mailed to the school (early May).</a:t>
            </a:r>
          </a:p>
          <a:p>
            <a:pPr marL="0" indent="0">
              <a:buNone/>
            </a:pPr>
            <a:endParaRPr lang="en-US" sz="9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Scholar partner teachers submit their year-end course assessment materials with any relevant course artifacts (updated syllabus, sample work, quizzes/tests/projects).</a:t>
            </a:r>
          </a:p>
          <a:p>
            <a:pPr marL="0" indent="0">
              <a:buNone/>
            </a:pPr>
            <a:endParaRPr lang="en-US" sz="500" dirty="0">
              <a:solidFill>
                <a:schemeClr val="bg1"/>
              </a:solidFill>
              <a:effectLst>
                <a:outerShdw blurRad="38100" dist="38100" dir="2700000" algn="tl">
                  <a:srgbClr val="000000">
                    <a:alpha val="43137"/>
                  </a:srgbClr>
                </a:outerShdw>
              </a:effectLst>
              <a:latin typeface="Calisto MT" panose="02040603050505030304" pitchFamily="18" charset="0"/>
            </a:endParaRPr>
          </a:p>
          <a:p>
            <a:endParaRPr lang="en-US" sz="5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Students, teachers and administrators are all asked to complete an annual evaluation survey to support the university’s continued assessment efforts.  Links to both surveys are found on the Scholar webpage: </a:t>
            </a:r>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hlinkClick r:id="rId2"/>
              </a:rPr>
              <a:t>www.laroche.edu/scholar</a:t>
            </a:r>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a:t>
            </a:r>
          </a:p>
          <a:p>
            <a:pPr marL="0" indent="0">
              <a:buNone/>
            </a:pPr>
            <a:endParaRPr lang="en-US" sz="9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Once grades have been recorded, transcripts may be ordered by going to </a:t>
            </a:r>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hlinkClick r:id="rId3"/>
              </a:rPr>
              <a:t>www.getmytranscript.com</a:t>
            </a:r>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 which will take you to the National Student Clearinghouse that La Roche University uses for the ordering, processing, &amp; tracking of all academic transcript requests.  A small fee applies.</a:t>
            </a:r>
          </a:p>
        </p:txBody>
      </p:sp>
    </p:spTree>
    <p:extLst>
      <p:ext uri="{BB962C8B-B14F-4D97-AF65-F5344CB8AC3E}">
        <p14:creationId xmlns:p14="http://schemas.microsoft.com/office/powerpoint/2010/main" val="8341605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1000"/>
                                        <p:tgtEl>
                                          <p:spTgt spid="5">
                                            <p:txEl>
                                              <p:pRg st="7" end="7"/>
                                            </p:txEl>
                                          </p:spTgt>
                                        </p:tgtEl>
                                      </p:cBhvr>
                                    </p:animEffect>
                                    <p:anim calcmode="lin" valueType="num">
                                      <p:cBhvr>
                                        <p:cTn id="2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15400" cy="1111664"/>
          </a:xfrm>
        </p:spPr>
        <p:txBody>
          <a:bodyPr>
            <a:noAutofit/>
          </a:bodyPr>
          <a:lstStyle/>
          <a:p>
            <a:r>
              <a:rPr lang="en-US" sz="44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Transferring Credits</a:t>
            </a:r>
            <a:endParaRPr lang="en-US" sz="4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Content Placeholder 4"/>
          <p:cNvSpPr>
            <a:spLocks noGrp="1"/>
          </p:cNvSpPr>
          <p:nvPr>
            <p:ph idx="1"/>
          </p:nvPr>
        </p:nvSpPr>
        <p:spPr>
          <a:xfrm>
            <a:off x="381000" y="1752600"/>
            <a:ext cx="8229600" cy="4419600"/>
          </a:xfrm>
        </p:spPr>
        <p:txBody>
          <a:bodyPr>
            <a:normAutofit fontScale="92500" lnSpcReduction="20000"/>
          </a:bodyPr>
          <a:lstStyle/>
          <a:p>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When visiting </a:t>
            </a:r>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hlinkClick r:id="rId2"/>
              </a:rPr>
              <a:t>www.getmytrancript.com</a:t>
            </a:r>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 have the address of the place your order is to be sent ready, as well as, the name of the person it is to be directed to (c/o).  </a:t>
            </a:r>
          </a:p>
          <a:p>
            <a:pPr marL="0" indent="0">
              <a:buNone/>
            </a:pPr>
            <a:endPar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All colleges/universities and most employers require official transcripts to be sent to them directly with the Registrar’s signature stamp left intact over the seal of the envelope to exclude the possibility of tampering or falsification of information.</a:t>
            </a:r>
          </a:p>
          <a:p>
            <a:pPr marL="0" indent="0">
              <a:buNone/>
            </a:pPr>
            <a:endPar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We cannot provide a specific list of universities that will accept La Roche University Scholar credits in transfer, but have found most Scholar courses to transfer as academic core courses or general electives, depending on the program of studies associated with each major. </a:t>
            </a:r>
          </a:p>
          <a:p>
            <a:endParaRPr lang="en-US" sz="2000" dirty="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It </a:t>
            </a:r>
            <a:r>
              <a:rPr lang="en-US" sz="2000" dirty="0">
                <a:solidFill>
                  <a:schemeClr val="bg1"/>
                </a:solidFill>
                <a:effectLst>
                  <a:outerShdw blurRad="38100" dist="38100" dir="2700000" algn="tl">
                    <a:srgbClr val="000000">
                      <a:alpha val="43137"/>
                    </a:srgbClr>
                  </a:outerShdw>
                </a:effectLst>
                <a:latin typeface="Calisto MT" panose="02040603050505030304" pitchFamily="18" charset="0"/>
              </a:rPr>
              <a:t>is the policy of some institutions that all major requirements within a program are to be taken at the home institution.</a:t>
            </a:r>
          </a:p>
        </p:txBody>
      </p:sp>
    </p:spTree>
    <p:extLst>
      <p:ext uri="{BB962C8B-B14F-4D97-AF65-F5344CB8AC3E}">
        <p14:creationId xmlns:p14="http://schemas.microsoft.com/office/powerpoint/2010/main" val="4102138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15400" cy="914400"/>
          </a:xfrm>
        </p:spPr>
        <p:txBody>
          <a:bodyPr>
            <a:noAutofit/>
          </a:bodyPr>
          <a:lstStyle/>
          <a:p>
            <a:r>
              <a:rPr lang="en-US" sz="40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Continuing with La Roche University</a:t>
            </a:r>
            <a:endParaRPr lang="en-US" sz="4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Content Placeholder 4"/>
          <p:cNvSpPr>
            <a:spLocks noGrp="1"/>
          </p:cNvSpPr>
          <p:nvPr>
            <p:ph idx="1"/>
          </p:nvPr>
        </p:nvSpPr>
        <p:spPr>
          <a:xfrm>
            <a:off x="381000" y="1524000"/>
            <a:ext cx="8382000" cy="5181600"/>
          </a:xfrm>
        </p:spPr>
        <p:txBody>
          <a:bodyPr>
            <a:normAutofit fontScale="92500"/>
          </a:bodyPr>
          <a:lstStyle/>
          <a:p>
            <a:pPr marL="0" indent="0">
              <a:buNone/>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We are always happy when our high-caliber Scholar students choose to continue their education at La Roche! </a:t>
            </a:r>
          </a:p>
          <a:p>
            <a:pPr marL="0" indent="0">
              <a:buNone/>
            </a:pPr>
            <a:endParaRPr lang="en-US" sz="17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Scholar Financial Award</a:t>
            </a:r>
          </a:p>
          <a:p>
            <a:pPr lvl="1"/>
            <a:r>
              <a:rPr lang="en-US" sz="1800" dirty="0" smtClean="0">
                <a:solidFill>
                  <a:schemeClr val="bg1"/>
                </a:solidFill>
                <a:effectLst>
                  <a:outerShdw blurRad="38100" dist="38100" dir="2700000" algn="tl">
                    <a:srgbClr val="000000">
                      <a:alpha val="43137"/>
                    </a:srgbClr>
                  </a:outerShdw>
                </a:effectLst>
                <a:latin typeface="Calisto MT" panose="02040603050505030304" pitchFamily="18" charset="0"/>
              </a:rPr>
              <a:t>Students </a:t>
            </a:r>
            <a:r>
              <a:rPr lang="en-US" sz="1800" dirty="0">
                <a:solidFill>
                  <a:schemeClr val="bg1"/>
                </a:solidFill>
                <a:effectLst>
                  <a:outerShdw blurRad="38100" dist="38100" dir="2700000" algn="tl">
                    <a:srgbClr val="000000">
                      <a:alpha val="43137"/>
                    </a:srgbClr>
                  </a:outerShdw>
                </a:effectLst>
                <a:latin typeface="Calisto MT" panose="02040603050505030304" pitchFamily="18" charset="0"/>
              </a:rPr>
              <a:t>apply through </a:t>
            </a:r>
            <a:r>
              <a:rPr lang="en-US" sz="1800" dirty="0" smtClean="0">
                <a:solidFill>
                  <a:schemeClr val="bg1"/>
                </a:solidFill>
                <a:effectLst>
                  <a:outerShdw blurRad="38100" dist="38100" dir="2700000" algn="tl">
                    <a:srgbClr val="000000">
                      <a:alpha val="43137"/>
                    </a:srgbClr>
                  </a:outerShdw>
                </a:effectLst>
                <a:latin typeface="Calisto MT" panose="02040603050505030304" pitchFamily="18" charset="0"/>
              </a:rPr>
              <a:t>Freshman Admissions (application fee </a:t>
            </a:r>
            <a:r>
              <a:rPr lang="en-US" sz="1800" dirty="0">
                <a:solidFill>
                  <a:schemeClr val="bg1"/>
                </a:solidFill>
                <a:effectLst>
                  <a:outerShdw blurRad="38100" dist="38100" dir="2700000" algn="tl">
                    <a:srgbClr val="000000">
                      <a:alpha val="43137"/>
                    </a:srgbClr>
                  </a:outerShdw>
                </a:effectLst>
                <a:latin typeface="Calisto MT" panose="02040603050505030304" pitchFamily="18" charset="0"/>
              </a:rPr>
              <a:t>waived) with a letter of recommendation from their </a:t>
            </a:r>
            <a:r>
              <a:rPr lang="en-US" sz="1800" dirty="0" smtClean="0">
                <a:solidFill>
                  <a:schemeClr val="bg1"/>
                </a:solidFill>
                <a:effectLst>
                  <a:outerShdw blurRad="38100" dist="38100" dir="2700000" algn="tl">
                    <a:srgbClr val="000000">
                      <a:alpha val="43137"/>
                    </a:srgbClr>
                  </a:outerShdw>
                </a:effectLst>
                <a:latin typeface="Calisto MT" panose="02040603050505030304" pitchFamily="18" charset="0"/>
              </a:rPr>
              <a:t>Scholar teacher or liaison</a:t>
            </a:r>
            <a:endParaRPr lang="en-US" sz="1800" dirty="0">
              <a:solidFill>
                <a:schemeClr val="bg1"/>
              </a:solidFill>
              <a:effectLst>
                <a:outerShdw blurRad="38100" dist="38100" dir="2700000" algn="tl">
                  <a:srgbClr val="000000">
                    <a:alpha val="43137"/>
                  </a:srgbClr>
                </a:outerShdw>
              </a:effectLst>
              <a:latin typeface="Calisto MT" panose="02040603050505030304" pitchFamily="18" charset="0"/>
            </a:endParaRPr>
          </a:p>
          <a:p>
            <a:pPr lvl="1"/>
            <a:r>
              <a:rPr lang="en-US" sz="1800" dirty="0">
                <a:solidFill>
                  <a:schemeClr val="bg1"/>
                </a:solidFill>
                <a:effectLst>
                  <a:outerShdw blurRad="38100" dist="38100" dir="2700000" algn="tl">
                    <a:srgbClr val="000000">
                      <a:alpha val="43137"/>
                    </a:srgbClr>
                  </a:outerShdw>
                </a:effectLst>
                <a:latin typeface="Calisto MT" panose="02040603050505030304" pitchFamily="18" charset="0"/>
              </a:rPr>
              <a:t>$2,000 scholarship </a:t>
            </a:r>
            <a:r>
              <a:rPr lang="en-US" sz="1800" dirty="0" smtClean="0">
                <a:solidFill>
                  <a:schemeClr val="bg1"/>
                </a:solidFill>
                <a:effectLst>
                  <a:outerShdw blurRad="38100" dist="38100" dir="2700000" algn="tl">
                    <a:srgbClr val="000000">
                      <a:alpha val="43137"/>
                    </a:srgbClr>
                  </a:outerShdw>
                </a:effectLst>
                <a:latin typeface="Calisto MT" panose="02040603050505030304" pitchFamily="18" charset="0"/>
              </a:rPr>
              <a:t>applied </a:t>
            </a:r>
            <a:r>
              <a:rPr lang="en-US" sz="1800" dirty="0">
                <a:solidFill>
                  <a:schemeClr val="bg1"/>
                </a:solidFill>
                <a:effectLst>
                  <a:outerShdw blurRad="38100" dist="38100" dir="2700000" algn="tl">
                    <a:srgbClr val="000000">
                      <a:alpha val="43137"/>
                    </a:srgbClr>
                  </a:outerShdw>
                </a:effectLst>
                <a:latin typeface="Calisto MT" panose="02040603050505030304" pitchFamily="18" charset="0"/>
              </a:rPr>
              <a:t>to their freshman year</a:t>
            </a:r>
          </a:p>
          <a:p>
            <a:pPr lvl="1"/>
            <a:r>
              <a:rPr lang="en-US" sz="1800" dirty="0">
                <a:solidFill>
                  <a:schemeClr val="bg1"/>
                </a:solidFill>
                <a:effectLst>
                  <a:outerShdw blurRad="38100" dist="38100" dir="2700000" algn="tl">
                    <a:srgbClr val="000000">
                      <a:alpha val="43137"/>
                    </a:srgbClr>
                  </a:outerShdw>
                </a:effectLst>
                <a:latin typeface="Calisto MT" panose="02040603050505030304" pitchFamily="18" charset="0"/>
              </a:rPr>
              <a:t>Stackable (can be combined with any additional financial aid received)</a:t>
            </a:r>
          </a:p>
          <a:p>
            <a:pPr marL="457200" lvl="1" indent="0">
              <a:buNone/>
            </a:pPr>
            <a:endParaRPr lang="en-US" sz="18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Early eligibility for participation in La Roche’s Study Abroad + Study USA Program!</a:t>
            </a:r>
          </a:p>
          <a:p>
            <a:pPr lvl="1"/>
            <a:r>
              <a:rPr lang="en-US" sz="1800" dirty="0">
                <a:solidFill>
                  <a:schemeClr val="bg1"/>
                </a:solidFill>
                <a:effectLst>
                  <a:outerShdw blurRad="38100" dist="38100" dir="2700000" algn="tl">
                    <a:srgbClr val="000000">
                      <a:alpha val="43137"/>
                    </a:srgbClr>
                  </a:outerShdw>
                </a:effectLst>
                <a:latin typeface="Calisto MT" panose="02040603050505030304" pitchFamily="18" charset="0"/>
              </a:rPr>
              <a:t>I</a:t>
            </a:r>
            <a:r>
              <a:rPr lang="en-US" sz="1800" dirty="0" smtClean="0">
                <a:solidFill>
                  <a:schemeClr val="bg1"/>
                </a:solidFill>
                <a:effectLst>
                  <a:outerShdw blurRad="38100" dist="38100" dir="2700000" algn="tl">
                    <a:srgbClr val="000000">
                      <a:alpha val="43137"/>
                    </a:srgbClr>
                  </a:outerShdw>
                </a:effectLst>
                <a:latin typeface="Calisto MT" panose="02040603050505030304" pitchFamily="18" charset="0"/>
              </a:rPr>
              <a:t>nnovative program in which full-time undergraduate students enjoy a short-term, faculty-led domestic or international study experience at no additional cost!</a:t>
            </a:r>
          </a:p>
          <a:p>
            <a:pPr lvl="1"/>
            <a:r>
              <a:rPr lang="en-US" sz="1800" dirty="0" smtClean="0">
                <a:solidFill>
                  <a:schemeClr val="bg1"/>
                </a:solidFill>
                <a:effectLst>
                  <a:outerShdw blurRad="38100" dist="38100" dir="2700000" algn="tl">
                    <a:srgbClr val="000000">
                      <a:alpha val="43137"/>
                    </a:srgbClr>
                  </a:outerShdw>
                </a:effectLst>
                <a:latin typeface="Calisto MT" panose="02040603050505030304" pitchFamily="18" charset="0"/>
              </a:rPr>
              <a:t>Students usually travel junior or senior year, but depending on number of credits earned previously through Scholar, they could be eligible a semester earlier!</a:t>
            </a:r>
            <a:endParaRPr lang="en-US" sz="16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1647506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75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75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75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1000"/>
                                        <p:tgtEl>
                                          <p:spTgt spid="5">
                                            <p:txEl>
                                              <p:pRg st="8" end="8"/>
                                            </p:txEl>
                                          </p:spTgt>
                                        </p:tgtEl>
                                      </p:cBhvr>
                                    </p:animEffect>
                                    <p:anim calcmode="lin" valueType="num">
                                      <p:cBhvr>
                                        <p:cTn id="5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750"/>
                                  </p:stCondLst>
                                  <p:childTnLst>
                                    <p:set>
                                      <p:cBhvr>
                                        <p:cTn id="55" dur="1" fill="hold">
                                          <p:stCondLst>
                                            <p:cond delay="0"/>
                                          </p:stCondLst>
                                        </p:cTn>
                                        <p:tgtEl>
                                          <p:spTgt spid="5">
                                            <p:txEl>
                                              <p:pRg st="9" end="9"/>
                                            </p:txEl>
                                          </p:spTgt>
                                        </p:tgtEl>
                                        <p:attrNameLst>
                                          <p:attrName>style.visibility</p:attrName>
                                        </p:attrNameLst>
                                      </p:cBhvr>
                                      <p:to>
                                        <p:strVal val="visible"/>
                                      </p:to>
                                    </p:set>
                                    <p:animEffect transition="in" filter="fade">
                                      <p:cBhvr>
                                        <p:cTn id="56" dur="1000"/>
                                        <p:tgtEl>
                                          <p:spTgt spid="5">
                                            <p:txEl>
                                              <p:pRg st="9" end="9"/>
                                            </p:txEl>
                                          </p:spTgt>
                                        </p:tgtEl>
                                      </p:cBhvr>
                                    </p:animEffect>
                                    <p:anim calcmode="lin" valueType="num">
                                      <p:cBhvr>
                                        <p:cTn id="5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11664"/>
          </a:xfrm>
        </p:spPr>
        <p:txBody>
          <a:bodyPr>
            <a:normAutofit/>
          </a:bodyPr>
          <a:lstStyle/>
          <a:p>
            <a:r>
              <a:rPr lang="en-US" sz="48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What is Scholar</a:t>
            </a:r>
            <a:r>
              <a:rPr lang="en-US" sz="4800" dirty="0" smtClean="0">
                <a:effectLst>
                  <a:outerShdw blurRad="38100" dist="38100" dir="2700000" algn="tl">
                    <a:srgbClr val="000000">
                      <a:alpha val="43137"/>
                    </a:srgbClr>
                  </a:outerShdw>
                </a:effectLst>
                <a:latin typeface="Calisto MT" panose="02040603050505030304" pitchFamily="18" charset="0"/>
                <a:cs typeface="David" panose="020E0502060401010101" pitchFamily="34" charset="-79"/>
              </a:rPr>
              <a:t>?</a:t>
            </a:r>
            <a:endParaRPr lang="en-US" sz="4800" dirty="0">
              <a:effectLst>
                <a:outerShdw blurRad="38100" dist="38100" dir="2700000" algn="tl">
                  <a:srgbClr val="000000">
                    <a:alpha val="43137"/>
                  </a:srgbClr>
                </a:outerShdw>
              </a:effectLst>
              <a:latin typeface="Calisto MT" panose="02040603050505030304" pitchFamily="18" charset="0"/>
              <a:cs typeface="David" panose="020E0502060401010101" pitchFamily="34" charset="-79"/>
            </a:endParaRPr>
          </a:p>
        </p:txBody>
      </p:sp>
      <p:sp>
        <p:nvSpPr>
          <p:cNvPr id="3" name="Content Placeholder 2"/>
          <p:cNvSpPr>
            <a:spLocks noGrp="1"/>
          </p:cNvSpPr>
          <p:nvPr>
            <p:ph idx="1"/>
          </p:nvPr>
        </p:nvSpPr>
        <p:spPr>
          <a:xfrm>
            <a:off x="609600" y="1828800"/>
            <a:ext cx="8077200" cy="4297363"/>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Scholar Program Mission Statement</a:t>
            </a:r>
          </a:p>
          <a:p>
            <a:pPr marL="0" indent="0">
              <a:buNone/>
            </a:pPr>
            <a:endParaRPr lang="en-US" sz="14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buNone/>
            </a:pPr>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The Scholar Program is a concurrent (dual) enrollment partnership between La Roche University and a number of western Pennsylvania high schools. Since 1995, Scholar has enabled qualified sophomore, junior, and senior students to earn credits toward a college degree. With this program, La Roche  wants to provide a direct connection between a secondary and post-secondary institution and an opportunity for collegial collaboration.  Scholar’s goal is not only to allow high school students to earn college credits, but to earn college credits through La Roche’s admirable mission.</a:t>
            </a:r>
            <a:endParaRPr lang="en-US" sz="20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5638800"/>
            <a:ext cx="3224784" cy="844485"/>
          </a:xfrm>
          <a:prstGeom prst="rect">
            <a:avLst/>
          </a:prstGeom>
        </p:spPr>
      </p:pic>
    </p:spTree>
    <p:extLst>
      <p:ext uri="{BB962C8B-B14F-4D97-AF65-F5344CB8AC3E}">
        <p14:creationId xmlns:p14="http://schemas.microsoft.com/office/powerpoint/2010/main" val="12156162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75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7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15400" cy="914400"/>
          </a:xfrm>
        </p:spPr>
        <p:txBody>
          <a:bodyPr>
            <a:noAutofit/>
          </a:bodyPr>
          <a:lstStyle/>
          <a:p>
            <a:r>
              <a:rPr lang="en-US" sz="40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Scholar Resources in One Place</a:t>
            </a:r>
            <a:endParaRPr lang="en-US" sz="4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Content Placeholder 4"/>
          <p:cNvSpPr>
            <a:spLocks noGrp="1"/>
          </p:cNvSpPr>
          <p:nvPr>
            <p:ph idx="1"/>
          </p:nvPr>
        </p:nvSpPr>
        <p:spPr>
          <a:xfrm>
            <a:off x="381000" y="1447800"/>
            <a:ext cx="8382000" cy="4572000"/>
          </a:xfrm>
          <a:noFill/>
        </p:spPr>
        <p:txBody>
          <a:bodyPr>
            <a:normAutofit lnSpcReduction="10000"/>
          </a:bodyPr>
          <a:lstStyle/>
          <a:p>
            <a:pPr marL="0" indent="0" algn="ctr">
              <a:buNone/>
            </a:pPr>
            <a:r>
              <a:rPr lang="en-US" sz="2800" dirty="0" smtClean="0">
                <a:solidFill>
                  <a:schemeClr val="bg1"/>
                </a:solidFill>
                <a:effectLst>
                  <a:outerShdw blurRad="38100" dist="38100" dir="2700000" algn="tl">
                    <a:srgbClr val="000000">
                      <a:alpha val="43137"/>
                    </a:srgbClr>
                  </a:outerShdw>
                </a:effectLst>
                <a:latin typeface="Calisto MT" panose="02040603050505030304" pitchFamily="18" charset="0"/>
              </a:rPr>
              <a:t>Everything </a:t>
            </a:r>
            <a:r>
              <a:rPr lang="en-US" sz="2800" dirty="0">
                <a:solidFill>
                  <a:schemeClr val="bg1"/>
                </a:solidFill>
                <a:effectLst>
                  <a:outerShdw blurRad="38100" dist="38100" dir="2700000" algn="tl">
                    <a:srgbClr val="000000">
                      <a:alpha val="43137"/>
                    </a:srgbClr>
                  </a:outerShdw>
                </a:effectLst>
                <a:latin typeface="Calisto MT" panose="02040603050505030304" pitchFamily="18" charset="0"/>
              </a:rPr>
              <a:t>you need </a:t>
            </a:r>
            <a:r>
              <a:rPr lang="en-US" sz="2800" dirty="0" smtClean="0">
                <a:solidFill>
                  <a:schemeClr val="bg1"/>
                </a:solidFill>
                <a:effectLst>
                  <a:outerShdw blurRad="38100" dist="38100" dir="2700000" algn="tl">
                    <a:srgbClr val="000000">
                      <a:alpha val="43137"/>
                    </a:srgbClr>
                  </a:outerShdw>
                </a:effectLst>
                <a:latin typeface="Calisto MT" panose="02040603050505030304" pitchFamily="18" charset="0"/>
              </a:rPr>
              <a:t>in one convenient place! </a:t>
            </a:r>
            <a:r>
              <a:rPr lang="en-US" sz="2800" dirty="0" smtClean="0">
                <a:solidFill>
                  <a:schemeClr val="bg1"/>
                </a:solidFill>
                <a:effectLst>
                  <a:outerShdw blurRad="38100" dist="38100" dir="2700000" algn="tl">
                    <a:srgbClr val="000000">
                      <a:alpha val="43137"/>
                    </a:srgbClr>
                  </a:outerShdw>
                </a:effectLst>
                <a:latin typeface="Calisto MT" panose="02040603050505030304" pitchFamily="18" charset="0"/>
                <a:hlinkClick r:id="rId2"/>
              </a:rPr>
              <a:t>www.laroche.edu/scholar</a:t>
            </a:r>
            <a:endParaRPr lang="en-US" sz="28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lgn="ctr">
              <a:buNone/>
            </a:pPr>
            <a:endParaRPr lang="en-US" sz="1600" dirty="0">
              <a:solidFill>
                <a:schemeClr val="bg1"/>
              </a:solidFill>
              <a:effectLst>
                <a:outerShdw blurRad="38100" dist="38100" dir="2700000" algn="tl">
                  <a:srgbClr val="000000">
                    <a:alpha val="43137"/>
                  </a:srgbClr>
                </a:outerShdw>
              </a:effectLst>
              <a:latin typeface="Calisto MT" panose="02040603050505030304" pitchFamily="18" charset="0"/>
            </a:endParaRPr>
          </a:p>
          <a:p>
            <a:pPr lvl="2"/>
            <a:r>
              <a:rPr lang="en-US" sz="2400" dirty="0" smtClean="0">
                <a:solidFill>
                  <a:schemeClr val="bg1"/>
                </a:solidFill>
                <a:effectLst>
                  <a:outerShdw blurRad="38100" dist="38100" dir="2700000" algn="tl">
                    <a:srgbClr val="000000">
                      <a:alpha val="43137"/>
                    </a:srgbClr>
                  </a:outerShdw>
                </a:effectLst>
                <a:latin typeface="Calisto MT" panose="02040603050505030304" pitchFamily="18" charset="0"/>
              </a:rPr>
              <a:t>Scholar Program Handbook - revised annually</a:t>
            </a:r>
          </a:p>
          <a:p>
            <a:pPr lvl="2"/>
            <a:r>
              <a:rPr lang="en-US" sz="2400" dirty="0" smtClean="0">
                <a:solidFill>
                  <a:schemeClr val="bg1"/>
                </a:solidFill>
                <a:effectLst>
                  <a:outerShdw blurRad="38100" dist="38100" dir="2700000" algn="tl">
                    <a:srgbClr val="000000">
                      <a:alpha val="43137"/>
                    </a:srgbClr>
                  </a:outerShdw>
                </a:effectLst>
                <a:latin typeface="Calisto MT" panose="02040603050505030304" pitchFamily="18" charset="0"/>
              </a:rPr>
              <a:t>General </a:t>
            </a:r>
            <a:r>
              <a:rPr lang="en-US" sz="2400" dirty="0">
                <a:solidFill>
                  <a:schemeClr val="bg1"/>
                </a:solidFill>
                <a:effectLst>
                  <a:outerShdw blurRad="38100" dist="38100" dir="2700000" algn="tl">
                    <a:srgbClr val="000000">
                      <a:alpha val="43137"/>
                    </a:srgbClr>
                  </a:outerShdw>
                </a:effectLst>
                <a:latin typeface="Calisto MT" panose="02040603050505030304" pitchFamily="18" charset="0"/>
              </a:rPr>
              <a:t>i</a:t>
            </a:r>
            <a:r>
              <a:rPr lang="en-US" sz="2400" dirty="0" smtClean="0">
                <a:solidFill>
                  <a:schemeClr val="bg1"/>
                </a:solidFill>
                <a:effectLst>
                  <a:outerShdw blurRad="38100" dist="38100" dir="2700000" algn="tl">
                    <a:srgbClr val="000000">
                      <a:alpha val="43137"/>
                    </a:srgbClr>
                  </a:outerShdw>
                </a:effectLst>
                <a:latin typeface="Calisto MT" panose="02040603050505030304" pitchFamily="18" charset="0"/>
              </a:rPr>
              <a:t>nformation sheets</a:t>
            </a:r>
          </a:p>
          <a:p>
            <a:pPr lvl="2"/>
            <a:r>
              <a:rPr lang="en-US" sz="2400" dirty="0" smtClean="0">
                <a:solidFill>
                  <a:schemeClr val="bg1"/>
                </a:solidFill>
                <a:effectLst>
                  <a:outerShdw blurRad="38100" dist="38100" dir="2700000" algn="tl">
                    <a:srgbClr val="000000">
                      <a:alpha val="43137"/>
                    </a:srgbClr>
                  </a:outerShdw>
                </a:effectLst>
                <a:latin typeface="Calisto MT" panose="02040603050505030304" pitchFamily="18" charset="0"/>
              </a:rPr>
              <a:t>Scholarship Application (fall enrollment only)</a:t>
            </a:r>
          </a:p>
          <a:p>
            <a:pPr lvl="2"/>
            <a:r>
              <a:rPr lang="en-US" sz="2400" dirty="0" smtClean="0">
                <a:solidFill>
                  <a:schemeClr val="bg1"/>
                </a:solidFill>
                <a:effectLst>
                  <a:outerShdw blurRad="38100" dist="38100" dir="2700000" algn="tl">
                    <a:srgbClr val="000000">
                      <a:alpha val="43137"/>
                    </a:srgbClr>
                  </a:outerShdw>
                </a:effectLst>
                <a:latin typeface="Calisto MT" panose="02040603050505030304" pitchFamily="18" charset="0"/>
              </a:rPr>
              <a:t>Direct link to registration website</a:t>
            </a:r>
          </a:p>
          <a:p>
            <a:pPr lvl="2"/>
            <a:r>
              <a:rPr lang="en-US" sz="2400" dirty="0" smtClean="0">
                <a:solidFill>
                  <a:schemeClr val="bg1"/>
                </a:solidFill>
                <a:effectLst>
                  <a:outerShdw blurRad="38100" dist="38100" dir="2700000" algn="tl">
                    <a:srgbClr val="000000">
                      <a:alpha val="43137"/>
                    </a:srgbClr>
                  </a:outerShdw>
                </a:effectLst>
                <a:latin typeface="Calisto MT" panose="02040603050505030304" pitchFamily="18" charset="0"/>
              </a:rPr>
              <a:t>Registration process information</a:t>
            </a:r>
          </a:p>
          <a:p>
            <a:pPr lvl="2"/>
            <a:r>
              <a:rPr lang="en-US" sz="2400" dirty="0" smtClean="0">
                <a:solidFill>
                  <a:schemeClr val="bg1"/>
                </a:solidFill>
                <a:effectLst>
                  <a:outerShdw blurRad="38100" dist="38100" dir="2700000" algn="tl">
                    <a:srgbClr val="000000">
                      <a:alpha val="43137"/>
                    </a:srgbClr>
                  </a:outerShdw>
                </a:effectLst>
                <a:latin typeface="Calisto MT" panose="02040603050505030304" pitchFamily="18" charset="0"/>
              </a:rPr>
              <a:t>Direct link to transcript ordering website</a:t>
            </a:r>
          </a:p>
          <a:p>
            <a:pPr lvl="2"/>
            <a:r>
              <a:rPr lang="en-US" sz="2400" dirty="0" smtClean="0">
                <a:solidFill>
                  <a:schemeClr val="bg1"/>
                </a:solidFill>
                <a:effectLst>
                  <a:outerShdw blurRad="38100" dist="38100" dir="2700000" algn="tl">
                    <a:srgbClr val="000000">
                      <a:alpha val="43137"/>
                    </a:srgbClr>
                  </a:outerShdw>
                </a:effectLst>
                <a:latin typeface="Calisto MT" panose="02040603050505030304" pitchFamily="18" charset="0"/>
              </a:rPr>
              <a:t>Contact information</a:t>
            </a:r>
          </a:p>
          <a:p>
            <a:pPr lvl="2"/>
            <a:r>
              <a:rPr lang="en-US" sz="2400" dirty="0" smtClean="0">
                <a:solidFill>
                  <a:schemeClr val="bg1"/>
                </a:solidFill>
                <a:effectLst>
                  <a:outerShdw blurRad="38100" dist="38100" dir="2700000" algn="tl">
                    <a:srgbClr val="000000">
                      <a:alpha val="43137"/>
                    </a:srgbClr>
                  </a:outerShdw>
                </a:effectLst>
                <a:latin typeface="Calisto MT" panose="02040603050505030304" pitchFamily="18" charset="0"/>
              </a:rPr>
              <a:t>Direct links to annual evaluation surveys</a:t>
            </a:r>
            <a:endParaRPr lang="en-US" sz="22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lvl="1"/>
            <a:endParaRPr lang="en-US" sz="18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lvl="1"/>
            <a:endParaRPr lang="en-US" sz="18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p:txBody>
      </p:sp>
      <p:pic>
        <p:nvPicPr>
          <p:cNvPr id="3079" name="Picture 7" descr="C:\Users\conwayl1\AppData\Local\Microsoft\Windows\Temporary Internet Files\Content.IE5\6S08BW5E\glass-158176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267200"/>
            <a:ext cx="1562338"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615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75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75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75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750"/>
                                  </p:stCondLst>
                                  <p:childTnLst>
                                    <p:set>
                                      <p:cBhvr>
                                        <p:cTn id="55" dur="1" fill="hold">
                                          <p:stCondLst>
                                            <p:cond delay="0"/>
                                          </p:stCondLst>
                                        </p:cTn>
                                        <p:tgtEl>
                                          <p:spTgt spid="5">
                                            <p:txEl>
                                              <p:pRg st="8" end="8"/>
                                            </p:txEl>
                                          </p:spTgt>
                                        </p:tgtEl>
                                        <p:attrNameLst>
                                          <p:attrName>style.visibility</p:attrName>
                                        </p:attrNameLst>
                                      </p:cBhvr>
                                      <p:to>
                                        <p:strVal val="visible"/>
                                      </p:to>
                                    </p:set>
                                    <p:animEffect transition="in" filter="fade">
                                      <p:cBhvr>
                                        <p:cTn id="56" dur="1000"/>
                                        <p:tgtEl>
                                          <p:spTgt spid="5">
                                            <p:txEl>
                                              <p:pRg st="8" end="8"/>
                                            </p:txEl>
                                          </p:spTgt>
                                        </p:tgtEl>
                                      </p:cBhvr>
                                    </p:animEffect>
                                    <p:anim calcmode="lin" valueType="num">
                                      <p:cBhvr>
                                        <p:cTn id="5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75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fade">
                                      <p:cBhvr>
                                        <p:cTn id="63" dur="1000"/>
                                        <p:tgtEl>
                                          <p:spTgt spid="5">
                                            <p:txEl>
                                              <p:pRg st="9" end="9"/>
                                            </p:txEl>
                                          </p:spTgt>
                                        </p:tgtEl>
                                      </p:cBhvr>
                                    </p:animEffect>
                                    <p:anim calcmode="lin" valueType="num">
                                      <p:cBhvr>
                                        <p:cTn id="64"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15400" cy="533400"/>
          </a:xfrm>
        </p:spPr>
        <p:txBody>
          <a:bodyPr>
            <a:noAutofit/>
          </a:bodyPr>
          <a:lstStyle/>
          <a:p>
            <a:r>
              <a:rPr lang="en-US" sz="44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Contact Information</a:t>
            </a:r>
            <a:endParaRPr lang="en-US" sz="4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Content Placeholder 4"/>
          <p:cNvSpPr>
            <a:spLocks noGrp="1"/>
          </p:cNvSpPr>
          <p:nvPr>
            <p:ph idx="1"/>
          </p:nvPr>
        </p:nvSpPr>
        <p:spPr>
          <a:xfrm>
            <a:off x="381000" y="1219200"/>
            <a:ext cx="8229600" cy="5257800"/>
          </a:xfrm>
        </p:spPr>
        <p:txBody>
          <a:bodyPr>
            <a:normAutofit fontScale="92500" lnSpcReduction="20000"/>
          </a:bodyPr>
          <a:lstStyle/>
          <a:p>
            <a:pPr marL="0" marR="0" indent="0">
              <a:lnSpc>
                <a:spcPct val="115000"/>
              </a:lnSpc>
              <a:spcBef>
                <a:spcPts val="0"/>
              </a:spcBef>
              <a:spcAft>
                <a:spcPts val="0"/>
              </a:spcAft>
              <a:buNone/>
            </a:pPr>
            <a:r>
              <a:rPr lang="en-US" sz="1800" b="1" dirty="0">
                <a:solidFill>
                  <a:schemeClr val="bg1"/>
                </a:solidFill>
                <a:effectLst>
                  <a:outerShdw blurRad="38100" dist="38100" dir="2700000" algn="tl">
                    <a:srgbClr val="000000">
                      <a:alpha val="43137"/>
                    </a:srgbClr>
                  </a:outerShdw>
                </a:effectLst>
                <a:latin typeface="Calisto MT"/>
                <a:ea typeface="Times New Roman"/>
                <a:cs typeface="Calisto MT"/>
              </a:rPr>
              <a:t>Q</a:t>
            </a:r>
            <a:r>
              <a:rPr lang="en-US" sz="1800" b="1" dirty="0" smtClean="0">
                <a:solidFill>
                  <a:schemeClr val="bg1"/>
                </a:solidFill>
                <a:effectLst>
                  <a:outerShdw blurRad="38100" dist="38100" dir="2700000" algn="tl">
                    <a:srgbClr val="000000">
                      <a:alpha val="43137"/>
                    </a:srgbClr>
                  </a:outerShdw>
                </a:effectLst>
                <a:latin typeface="Calisto MT"/>
                <a:ea typeface="Times New Roman"/>
                <a:cs typeface="Calisto MT"/>
              </a:rPr>
              <a:t>uestions </a:t>
            </a:r>
            <a:r>
              <a:rPr lang="en-US" sz="1800" b="1" dirty="0">
                <a:solidFill>
                  <a:schemeClr val="bg1"/>
                </a:solidFill>
                <a:effectLst>
                  <a:outerShdw blurRad="38100" dist="38100" dir="2700000" algn="tl">
                    <a:srgbClr val="000000">
                      <a:alpha val="43137"/>
                    </a:srgbClr>
                  </a:outerShdw>
                </a:effectLst>
                <a:latin typeface="Calisto MT"/>
                <a:ea typeface="Times New Roman"/>
                <a:cs typeface="Calisto MT"/>
              </a:rPr>
              <a:t>concerning the Scholar </a:t>
            </a:r>
            <a:r>
              <a:rPr lang="en-US" sz="1800" b="1" dirty="0" smtClean="0">
                <a:solidFill>
                  <a:schemeClr val="bg1"/>
                </a:solidFill>
                <a:effectLst>
                  <a:outerShdw blurRad="38100" dist="38100" dir="2700000" algn="tl">
                    <a:srgbClr val="000000">
                      <a:alpha val="43137"/>
                    </a:srgbClr>
                  </a:outerShdw>
                </a:effectLst>
                <a:latin typeface="Calisto MT"/>
                <a:ea typeface="Times New Roman"/>
                <a:cs typeface="Calisto MT"/>
              </a:rPr>
              <a:t>Program:</a:t>
            </a:r>
            <a:endParaRPr lang="en-US" sz="1600" dirty="0">
              <a:solidFill>
                <a:schemeClr val="bg1"/>
              </a:solidFill>
              <a:effectLst>
                <a:outerShdw blurRad="38100" dist="38100" dir="2700000" algn="tl">
                  <a:srgbClr val="000000">
                    <a:alpha val="43137"/>
                  </a:srgbClr>
                </a:outerShdw>
              </a:effectLst>
              <a:latin typeface="Calibri"/>
              <a:ea typeface="Times New Roman"/>
              <a:cs typeface="Times New Roman"/>
            </a:endParaRPr>
          </a:p>
          <a:p>
            <a:pPr marL="0" marR="0" indent="0">
              <a:lnSpc>
                <a:spcPct val="115000"/>
              </a:lnSpc>
              <a:spcBef>
                <a:spcPts val="0"/>
              </a:spcBef>
              <a:spcAft>
                <a:spcPts val="0"/>
              </a:spcAft>
              <a:buNone/>
            </a:pPr>
            <a:endParaRPr lang="en-US" sz="1600" dirty="0">
              <a:solidFill>
                <a:schemeClr val="bg1"/>
              </a:solidFill>
              <a:effectLst>
                <a:outerShdw blurRad="38100" dist="38100" dir="2700000" algn="tl">
                  <a:srgbClr val="000000">
                    <a:alpha val="43137"/>
                  </a:srgbClr>
                </a:outerShdw>
              </a:effectLst>
              <a:latin typeface="Calibri"/>
              <a:ea typeface="Times New Roman"/>
              <a:cs typeface="Times New Roman"/>
            </a:endParaRPr>
          </a:p>
          <a:p>
            <a:pPr marL="0" marR="0" indent="0" algn="ctr">
              <a:lnSpc>
                <a:spcPct val="115000"/>
              </a:lnSpc>
              <a:spcBef>
                <a:spcPts val="0"/>
              </a:spcBef>
              <a:spcAft>
                <a:spcPts val="0"/>
              </a:spcAft>
              <a:buNone/>
            </a:pPr>
            <a:r>
              <a:rPr lang="en-US" sz="1800" dirty="0">
                <a:solidFill>
                  <a:schemeClr val="bg1"/>
                </a:solidFill>
                <a:effectLst>
                  <a:outerShdw blurRad="38100" dist="38100" dir="2700000" algn="tl">
                    <a:srgbClr val="000000">
                      <a:alpha val="43137"/>
                    </a:srgbClr>
                  </a:outerShdw>
                </a:effectLst>
                <a:latin typeface="Calisto MT"/>
                <a:ea typeface="Times New Roman"/>
                <a:cs typeface="Calisto MT"/>
              </a:rPr>
              <a:t>DUAL ENROLLMENT &amp; SECONDARY SCHOOL PROGRAMS</a:t>
            </a:r>
            <a:endParaRPr lang="en-US" sz="1600" dirty="0">
              <a:solidFill>
                <a:schemeClr val="bg1"/>
              </a:solidFill>
              <a:effectLst>
                <a:outerShdw blurRad="38100" dist="38100" dir="2700000" algn="tl">
                  <a:srgbClr val="000000">
                    <a:alpha val="43137"/>
                  </a:srgbClr>
                </a:outerShdw>
              </a:effectLst>
              <a:latin typeface="Calibri"/>
              <a:ea typeface="Times New Roman"/>
              <a:cs typeface="Times New Roman"/>
            </a:endParaRPr>
          </a:p>
          <a:p>
            <a:pPr marL="0" marR="0" indent="0" algn="ctr">
              <a:lnSpc>
                <a:spcPct val="115000"/>
              </a:lnSpc>
              <a:spcBef>
                <a:spcPts val="0"/>
              </a:spcBef>
              <a:spcAft>
                <a:spcPts val="0"/>
              </a:spcAft>
              <a:buNone/>
            </a:pPr>
            <a:r>
              <a:rPr lang="en-US" sz="1800" dirty="0">
                <a:solidFill>
                  <a:schemeClr val="bg1"/>
                </a:solidFill>
                <a:effectLst>
                  <a:outerShdw blurRad="38100" dist="38100" dir="2700000" algn="tl">
                    <a:srgbClr val="000000">
                      <a:alpha val="43137"/>
                    </a:srgbClr>
                  </a:outerShdw>
                </a:effectLst>
                <a:latin typeface="Calisto MT"/>
                <a:ea typeface="Times New Roman"/>
                <a:cs typeface="Calisto MT"/>
              </a:rPr>
              <a:t>La Roche College • 9000 Babcock Boulevard • Pittsburgh, PA 15237</a:t>
            </a:r>
            <a:endParaRPr lang="en-US" sz="1600" dirty="0">
              <a:solidFill>
                <a:schemeClr val="bg1"/>
              </a:solidFill>
              <a:effectLst>
                <a:outerShdw blurRad="38100" dist="38100" dir="2700000" algn="tl">
                  <a:srgbClr val="000000">
                    <a:alpha val="43137"/>
                  </a:srgbClr>
                </a:outerShdw>
              </a:effectLst>
              <a:latin typeface="Calibri"/>
              <a:ea typeface="Times New Roman"/>
              <a:cs typeface="Times New Roman"/>
            </a:endParaRPr>
          </a:p>
          <a:p>
            <a:pPr marL="0" marR="0" indent="0" algn="ctr">
              <a:lnSpc>
                <a:spcPct val="115000"/>
              </a:lnSpc>
              <a:spcBef>
                <a:spcPts val="0"/>
              </a:spcBef>
              <a:spcAft>
                <a:spcPts val="0"/>
              </a:spcAft>
              <a:buNone/>
            </a:pPr>
            <a:r>
              <a:rPr lang="en-US" sz="1800" dirty="0">
                <a:solidFill>
                  <a:schemeClr val="bg1"/>
                </a:solidFill>
                <a:effectLst>
                  <a:outerShdw blurRad="38100" dist="38100" dir="2700000" algn="tl">
                    <a:srgbClr val="000000">
                      <a:alpha val="43137"/>
                    </a:srgbClr>
                  </a:outerShdw>
                </a:effectLst>
                <a:latin typeface="Calisto MT"/>
                <a:ea typeface="Times New Roman"/>
                <a:cs typeface="Calisto MT"/>
              </a:rPr>
              <a:t>412-536-1286 </a:t>
            </a:r>
            <a:r>
              <a:rPr lang="en-US" sz="1800" dirty="0" smtClean="0">
                <a:solidFill>
                  <a:schemeClr val="bg1"/>
                </a:solidFill>
                <a:effectLst>
                  <a:outerShdw blurRad="38100" dist="38100" dir="2700000" algn="tl">
                    <a:srgbClr val="000000">
                      <a:alpha val="43137"/>
                    </a:srgbClr>
                  </a:outerShdw>
                </a:effectLst>
                <a:latin typeface="Calisto MT"/>
                <a:ea typeface="Times New Roman"/>
                <a:cs typeface="Calisto MT"/>
              </a:rPr>
              <a:t>• </a:t>
            </a:r>
            <a:r>
              <a:rPr lang="en-US" sz="1800" u="sng" dirty="0">
                <a:solidFill>
                  <a:schemeClr val="bg1"/>
                </a:solidFill>
                <a:effectLst>
                  <a:outerShdw blurRad="38100" dist="38100" dir="2700000" algn="tl">
                    <a:srgbClr val="000000">
                      <a:alpha val="43137"/>
                    </a:srgbClr>
                  </a:outerShdw>
                </a:effectLst>
                <a:latin typeface="Calisto MT"/>
                <a:ea typeface="Times New Roman"/>
                <a:cs typeface="Calisto MT"/>
                <a:hlinkClick r:id="rId2"/>
              </a:rPr>
              <a:t>scholar@laroche.edu</a:t>
            </a:r>
            <a:endParaRPr lang="en-US" sz="1600" dirty="0">
              <a:solidFill>
                <a:schemeClr val="bg1"/>
              </a:solidFill>
              <a:effectLst>
                <a:outerShdw blurRad="38100" dist="38100" dir="2700000" algn="tl">
                  <a:srgbClr val="000000">
                    <a:alpha val="43137"/>
                  </a:srgbClr>
                </a:outerShdw>
              </a:effectLst>
              <a:latin typeface="Calibri"/>
              <a:ea typeface="Times New Roman"/>
              <a:cs typeface="Times New Roman"/>
            </a:endParaRPr>
          </a:p>
          <a:p>
            <a:pPr marL="0" marR="0" indent="0">
              <a:lnSpc>
                <a:spcPct val="115000"/>
              </a:lnSpc>
              <a:spcBef>
                <a:spcPts val="0"/>
              </a:spcBef>
              <a:spcAft>
                <a:spcPts val="0"/>
              </a:spcAft>
              <a:buNone/>
            </a:pPr>
            <a:r>
              <a:rPr lang="en-US" sz="1800" b="1" dirty="0">
                <a:solidFill>
                  <a:schemeClr val="bg1"/>
                </a:solidFill>
                <a:effectLst>
                  <a:outerShdw blurRad="38100" dist="38100" dir="2700000" algn="tl">
                    <a:srgbClr val="000000">
                      <a:alpha val="43137"/>
                    </a:srgbClr>
                  </a:outerShdw>
                </a:effectLst>
                <a:latin typeface="Calisto MT"/>
                <a:ea typeface="Times New Roman"/>
                <a:cs typeface="Calisto MT"/>
              </a:rPr>
              <a:t> </a:t>
            </a:r>
            <a:endParaRPr lang="en-US" sz="1600" dirty="0">
              <a:solidFill>
                <a:schemeClr val="bg1"/>
              </a:solidFill>
              <a:effectLst>
                <a:outerShdw blurRad="38100" dist="38100" dir="2700000" algn="tl">
                  <a:srgbClr val="000000">
                    <a:alpha val="43137"/>
                  </a:srgbClr>
                </a:outerShdw>
              </a:effectLst>
              <a:latin typeface="Calibri"/>
              <a:ea typeface="Times New Roman"/>
              <a:cs typeface="Times New Roman"/>
            </a:endParaRPr>
          </a:p>
          <a:p>
            <a:pPr marL="0" marR="0" indent="0">
              <a:lnSpc>
                <a:spcPct val="115000"/>
              </a:lnSpc>
              <a:spcBef>
                <a:spcPts val="0"/>
              </a:spcBef>
              <a:spcAft>
                <a:spcPts val="0"/>
              </a:spcAft>
              <a:buNone/>
            </a:pPr>
            <a:r>
              <a:rPr lang="en-US" sz="1800" b="1" dirty="0">
                <a:solidFill>
                  <a:schemeClr val="bg1"/>
                </a:solidFill>
                <a:effectLst>
                  <a:outerShdw blurRad="38100" dist="38100" dir="2700000" algn="tl">
                    <a:srgbClr val="000000">
                      <a:alpha val="43137"/>
                    </a:srgbClr>
                  </a:outerShdw>
                </a:effectLst>
                <a:latin typeface="Calisto MT"/>
                <a:ea typeface="Times New Roman"/>
                <a:cs typeface="Calisto MT"/>
              </a:rPr>
              <a:t>Q</a:t>
            </a:r>
            <a:r>
              <a:rPr lang="en-US" sz="1800" b="1" dirty="0" smtClean="0">
                <a:solidFill>
                  <a:schemeClr val="bg1"/>
                </a:solidFill>
                <a:effectLst>
                  <a:outerShdw blurRad="38100" dist="38100" dir="2700000" algn="tl">
                    <a:srgbClr val="000000">
                      <a:alpha val="43137"/>
                    </a:srgbClr>
                  </a:outerShdw>
                </a:effectLst>
                <a:latin typeface="Calisto MT"/>
                <a:ea typeface="Times New Roman"/>
                <a:cs typeface="Calisto MT"/>
              </a:rPr>
              <a:t>uestions </a:t>
            </a:r>
            <a:r>
              <a:rPr lang="en-US" sz="1800" b="1" dirty="0">
                <a:solidFill>
                  <a:schemeClr val="bg1"/>
                </a:solidFill>
                <a:effectLst>
                  <a:outerShdw blurRad="38100" dist="38100" dir="2700000" algn="tl">
                    <a:srgbClr val="000000">
                      <a:alpha val="43137"/>
                    </a:srgbClr>
                  </a:outerShdw>
                </a:effectLst>
                <a:latin typeface="Calisto MT"/>
                <a:ea typeface="Times New Roman"/>
                <a:cs typeface="Calisto MT"/>
              </a:rPr>
              <a:t>concerning academic records and </a:t>
            </a:r>
            <a:r>
              <a:rPr lang="en-US" sz="1800" b="1" dirty="0" smtClean="0">
                <a:solidFill>
                  <a:schemeClr val="bg1"/>
                </a:solidFill>
                <a:effectLst>
                  <a:outerShdw blurRad="38100" dist="38100" dir="2700000" algn="tl">
                    <a:srgbClr val="000000">
                      <a:alpha val="43137"/>
                    </a:srgbClr>
                  </a:outerShdw>
                </a:effectLst>
                <a:latin typeface="Calisto MT"/>
                <a:ea typeface="Times New Roman"/>
                <a:cs typeface="Calisto MT"/>
              </a:rPr>
              <a:t>transcripts:</a:t>
            </a:r>
            <a:endParaRPr lang="en-US" sz="1600" dirty="0">
              <a:solidFill>
                <a:schemeClr val="bg1"/>
              </a:solidFill>
              <a:effectLst>
                <a:outerShdw blurRad="38100" dist="38100" dir="2700000" algn="tl">
                  <a:srgbClr val="000000">
                    <a:alpha val="43137"/>
                  </a:srgbClr>
                </a:outerShdw>
              </a:effectLst>
              <a:latin typeface="Calibri"/>
              <a:ea typeface="Times New Roman"/>
              <a:cs typeface="Times New Roman"/>
            </a:endParaRPr>
          </a:p>
          <a:p>
            <a:pPr marL="0" marR="0" indent="0">
              <a:lnSpc>
                <a:spcPct val="115000"/>
              </a:lnSpc>
              <a:spcBef>
                <a:spcPts val="0"/>
              </a:spcBef>
              <a:spcAft>
                <a:spcPts val="0"/>
              </a:spcAft>
              <a:buNone/>
            </a:pPr>
            <a:r>
              <a:rPr lang="en-US" sz="1800" dirty="0">
                <a:solidFill>
                  <a:schemeClr val="bg1"/>
                </a:solidFill>
                <a:effectLst>
                  <a:outerShdw blurRad="38100" dist="38100" dir="2700000" algn="tl">
                    <a:srgbClr val="000000">
                      <a:alpha val="43137"/>
                    </a:srgbClr>
                  </a:outerShdw>
                </a:effectLst>
                <a:latin typeface="Calisto MT"/>
                <a:ea typeface="Times New Roman"/>
                <a:cs typeface="Calisto MT"/>
              </a:rPr>
              <a:t> </a:t>
            </a:r>
            <a:endParaRPr lang="en-US" sz="900" dirty="0" smtClean="0">
              <a:solidFill>
                <a:schemeClr val="bg1"/>
              </a:solidFill>
              <a:effectLst>
                <a:outerShdw blurRad="38100" dist="38100" dir="2700000" algn="tl">
                  <a:srgbClr val="000000">
                    <a:alpha val="43137"/>
                  </a:srgbClr>
                </a:outerShdw>
              </a:effectLst>
              <a:latin typeface="Calibri"/>
              <a:ea typeface="Times New Roman"/>
              <a:cs typeface="Times New Roman"/>
            </a:endParaRPr>
          </a:p>
          <a:p>
            <a:pPr marL="0" marR="0" indent="0" algn="ctr">
              <a:lnSpc>
                <a:spcPct val="115000"/>
              </a:lnSpc>
              <a:spcBef>
                <a:spcPts val="0"/>
              </a:spcBef>
              <a:spcAft>
                <a:spcPts val="0"/>
              </a:spcAft>
              <a:buNone/>
            </a:pPr>
            <a:r>
              <a:rPr lang="en-US" sz="1800" dirty="0" smtClean="0">
                <a:solidFill>
                  <a:schemeClr val="bg1"/>
                </a:solidFill>
                <a:effectLst>
                  <a:outerShdw blurRad="38100" dist="38100" dir="2700000" algn="tl">
                    <a:srgbClr val="000000">
                      <a:alpha val="43137"/>
                    </a:srgbClr>
                  </a:outerShdw>
                </a:effectLst>
                <a:latin typeface="Calisto MT"/>
                <a:ea typeface="Times New Roman"/>
                <a:cs typeface="Calisto MT"/>
              </a:rPr>
              <a:t>OFFICE OF THE REGISTRAR</a:t>
            </a:r>
            <a:endParaRPr lang="en-US" sz="1600" dirty="0" smtClean="0">
              <a:solidFill>
                <a:schemeClr val="bg1"/>
              </a:solidFill>
              <a:effectLst>
                <a:outerShdw blurRad="38100" dist="38100" dir="2700000" algn="tl">
                  <a:srgbClr val="000000">
                    <a:alpha val="43137"/>
                  </a:srgbClr>
                </a:outerShdw>
              </a:effectLst>
              <a:latin typeface="Calibri"/>
              <a:ea typeface="Times New Roman"/>
              <a:cs typeface="Times New Roman"/>
            </a:endParaRPr>
          </a:p>
          <a:p>
            <a:pPr marL="0" marR="0" indent="0" algn="ctr">
              <a:lnSpc>
                <a:spcPct val="115000"/>
              </a:lnSpc>
              <a:spcBef>
                <a:spcPts val="0"/>
              </a:spcBef>
              <a:spcAft>
                <a:spcPts val="0"/>
              </a:spcAft>
              <a:buNone/>
            </a:pPr>
            <a:r>
              <a:rPr lang="en-US" sz="1800" dirty="0" smtClean="0">
                <a:solidFill>
                  <a:schemeClr val="bg1"/>
                </a:solidFill>
                <a:effectLst>
                  <a:outerShdw blurRad="38100" dist="38100" dir="2700000" algn="tl">
                    <a:srgbClr val="000000">
                      <a:alpha val="43137"/>
                    </a:srgbClr>
                  </a:outerShdw>
                </a:effectLst>
                <a:latin typeface="Calisto MT"/>
                <a:ea typeface="Times New Roman"/>
                <a:cs typeface="Calisto MT"/>
              </a:rPr>
              <a:t>La </a:t>
            </a:r>
            <a:r>
              <a:rPr lang="en-US" sz="1800" dirty="0">
                <a:solidFill>
                  <a:schemeClr val="bg1"/>
                </a:solidFill>
                <a:effectLst>
                  <a:outerShdw blurRad="38100" dist="38100" dir="2700000" algn="tl">
                    <a:srgbClr val="000000">
                      <a:alpha val="43137"/>
                    </a:srgbClr>
                  </a:outerShdw>
                </a:effectLst>
                <a:latin typeface="Calisto MT"/>
                <a:ea typeface="Times New Roman"/>
                <a:cs typeface="Calisto MT"/>
              </a:rPr>
              <a:t>Roche College • 9000 Babcock Boulevard • Pittsburgh, PA 15237</a:t>
            </a:r>
            <a:endParaRPr lang="en-US" sz="1600" dirty="0">
              <a:solidFill>
                <a:schemeClr val="bg1"/>
              </a:solidFill>
              <a:effectLst>
                <a:outerShdw blurRad="38100" dist="38100" dir="2700000" algn="tl">
                  <a:srgbClr val="000000">
                    <a:alpha val="43137"/>
                  </a:srgbClr>
                </a:outerShdw>
              </a:effectLst>
              <a:latin typeface="Calibri"/>
              <a:ea typeface="Times New Roman"/>
              <a:cs typeface="Times New Roman"/>
            </a:endParaRPr>
          </a:p>
          <a:p>
            <a:pPr marL="0" marR="0" indent="0" algn="ctr">
              <a:lnSpc>
                <a:spcPct val="115000"/>
              </a:lnSpc>
              <a:spcBef>
                <a:spcPts val="0"/>
              </a:spcBef>
              <a:spcAft>
                <a:spcPts val="0"/>
              </a:spcAft>
              <a:buNone/>
            </a:pPr>
            <a:r>
              <a:rPr lang="en-US" sz="1800" dirty="0">
                <a:solidFill>
                  <a:schemeClr val="bg1"/>
                </a:solidFill>
                <a:effectLst>
                  <a:outerShdw blurRad="38100" dist="38100" dir="2700000" algn="tl">
                    <a:srgbClr val="000000">
                      <a:alpha val="43137"/>
                    </a:srgbClr>
                  </a:outerShdw>
                </a:effectLst>
                <a:latin typeface="Calisto MT"/>
                <a:ea typeface="Times New Roman"/>
                <a:cs typeface="Calisto MT"/>
              </a:rPr>
              <a:t>412-536-1079 • </a:t>
            </a:r>
            <a:r>
              <a:rPr lang="en-US" sz="1800" dirty="0" smtClean="0">
                <a:solidFill>
                  <a:schemeClr val="bg1"/>
                </a:solidFill>
                <a:effectLst>
                  <a:outerShdw blurRad="38100" dist="38100" dir="2700000" algn="tl">
                    <a:srgbClr val="000000">
                      <a:alpha val="43137"/>
                    </a:srgbClr>
                  </a:outerShdw>
                </a:effectLst>
                <a:latin typeface="Calisto MT"/>
                <a:ea typeface="Times New Roman"/>
                <a:cs typeface="Calisto MT"/>
              </a:rPr>
              <a:t>412-536-1080  </a:t>
            </a:r>
            <a:r>
              <a:rPr lang="en-US" sz="1800" dirty="0">
                <a:solidFill>
                  <a:schemeClr val="bg1"/>
                </a:solidFill>
                <a:effectLst>
                  <a:outerShdw blurRad="38100" dist="38100" dir="2700000" algn="tl">
                    <a:srgbClr val="000000">
                      <a:alpha val="43137"/>
                    </a:srgbClr>
                  </a:outerShdw>
                </a:effectLst>
                <a:latin typeface="Calisto MT"/>
                <a:ea typeface="Times New Roman"/>
                <a:cs typeface="Calisto MT"/>
              </a:rPr>
              <a:t>• </a:t>
            </a:r>
            <a:r>
              <a:rPr lang="en-US" sz="1800" dirty="0" smtClean="0">
                <a:solidFill>
                  <a:schemeClr val="bg1"/>
                </a:solidFill>
                <a:effectLst>
                  <a:outerShdw blurRad="38100" dist="38100" dir="2700000" algn="tl">
                    <a:srgbClr val="000000">
                      <a:alpha val="43137"/>
                    </a:srgbClr>
                  </a:outerShdw>
                </a:effectLst>
                <a:latin typeface="Calisto MT"/>
                <a:ea typeface="Times New Roman"/>
                <a:cs typeface="Calisto MT"/>
              </a:rPr>
              <a:t>412-536-1080 </a:t>
            </a:r>
            <a:r>
              <a:rPr lang="en-US" sz="1800" dirty="0">
                <a:solidFill>
                  <a:schemeClr val="bg1"/>
                </a:solidFill>
                <a:effectLst>
                  <a:outerShdw blurRad="38100" dist="38100" dir="2700000" algn="tl">
                    <a:srgbClr val="000000">
                      <a:alpha val="43137"/>
                    </a:srgbClr>
                  </a:outerShdw>
                </a:effectLst>
                <a:latin typeface="Calisto MT"/>
                <a:ea typeface="Times New Roman"/>
                <a:cs typeface="Calisto MT"/>
              </a:rPr>
              <a:t>• </a:t>
            </a:r>
            <a:r>
              <a:rPr lang="en-US" sz="1800" u="sng" dirty="0" smtClean="0">
                <a:solidFill>
                  <a:schemeClr val="bg1"/>
                </a:solidFill>
                <a:effectLst>
                  <a:outerShdw blurRad="38100" dist="38100" dir="2700000" algn="tl">
                    <a:srgbClr val="000000">
                      <a:alpha val="43137"/>
                    </a:srgbClr>
                  </a:outerShdw>
                </a:effectLst>
                <a:latin typeface="Calisto MT"/>
                <a:ea typeface="Times New Roman"/>
                <a:cs typeface="Calisto MT"/>
                <a:hlinkClick r:id="rId3"/>
              </a:rPr>
              <a:t>registrar@laroche.edu</a:t>
            </a:r>
            <a:endParaRPr lang="en-US" sz="1800" u="sng" dirty="0" smtClean="0">
              <a:solidFill>
                <a:schemeClr val="bg1"/>
              </a:solidFill>
              <a:effectLst>
                <a:outerShdw blurRad="38100" dist="38100" dir="2700000" algn="tl">
                  <a:srgbClr val="000000">
                    <a:alpha val="43137"/>
                  </a:srgbClr>
                </a:outerShdw>
              </a:effectLst>
              <a:latin typeface="Calisto MT"/>
              <a:ea typeface="Times New Roman"/>
              <a:cs typeface="Calisto MT"/>
            </a:endParaRPr>
          </a:p>
          <a:p>
            <a:pPr marL="0" marR="0" indent="0" algn="ctr">
              <a:lnSpc>
                <a:spcPct val="115000"/>
              </a:lnSpc>
              <a:spcBef>
                <a:spcPts val="0"/>
              </a:spcBef>
              <a:spcAft>
                <a:spcPts val="0"/>
              </a:spcAft>
              <a:buNone/>
            </a:pPr>
            <a:endParaRPr lang="en-US" sz="1800" u="sng" dirty="0" smtClean="0">
              <a:solidFill>
                <a:schemeClr val="bg1"/>
              </a:solidFill>
              <a:effectLst>
                <a:outerShdw blurRad="38100" dist="38100" dir="2700000" algn="tl">
                  <a:srgbClr val="000000">
                    <a:alpha val="43137"/>
                  </a:srgbClr>
                </a:outerShdw>
              </a:effectLst>
              <a:latin typeface="Calisto MT"/>
              <a:ea typeface="Times New Roman"/>
              <a:cs typeface="Calisto MT"/>
            </a:endParaRPr>
          </a:p>
          <a:p>
            <a:pPr marL="0" marR="0" indent="0">
              <a:lnSpc>
                <a:spcPct val="115000"/>
              </a:lnSpc>
              <a:spcBef>
                <a:spcPts val="0"/>
              </a:spcBef>
              <a:spcAft>
                <a:spcPts val="0"/>
              </a:spcAft>
              <a:buNone/>
            </a:pPr>
            <a:r>
              <a:rPr lang="en-US" sz="1800" b="1" dirty="0" smtClean="0">
                <a:solidFill>
                  <a:schemeClr val="bg1"/>
                </a:solidFill>
                <a:effectLst>
                  <a:outerShdw blurRad="38100" dist="38100" dir="2700000" algn="tl">
                    <a:srgbClr val="000000">
                      <a:alpha val="43137"/>
                    </a:srgbClr>
                  </a:outerShdw>
                </a:effectLst>
                <a:latin typeface="Calisto MT"/>
                <a:ea typeface="Times New Roman"/>
                <a:cs typeface="Calisto MT"/>
              </a:rPr>
              <a:t>Questions &amp; Support for DualEnroll.com:</a:t>
            </a:r>
          </a:p>
          <a:p>
            <a:pPr marL="0" marR="0" indent="0">
              <a:lnSpc>
                <a:spcPct val="115000"/>
              </a:lnSpc>
              <a:spcBef>
                <a:spcPts val="0"/>
              </a:spcBef>
              <a:spcAft>
                <a:spcPts val="0"/>
              </a:spcAft>
              <a:buNone/>
            </a:pPr>
            <a:endParaRPr lang="en-US" sz="1600" b="1" dirty="0" smtClean="0">
              <a:solidFill>
                <a:schemeClr val="bg1"/>
              </a:solidFill>
              <a:effectLst>
                <a:outerShdw blurRad="38100" dist="38100" dir="2700000" algn="tl">
                  <a:srgbClr val="000000">
                    <a:alpha val="43137"/>
                  </a:srgbClr>
                </a:outerShdw>
              </a:effectLst>
              <a:latin typeface="Calisto MT"/>
              <a:ea typeface="Times New Roman"/>
              <a:cs typeface="Calisto MT"/>
            </a:endParaRPr>
          </a:p>
          <a:p>
            <a:pPr marL="0" marR="0" indent="0">
              <a:lnSpc>
                <a:spcPct val="115000"/>
              </a:lnSpc>
              <a:spcBef>
                <a:spcPts val="0"/>
              </a:spcBef>
              <a:spcAft>
                <a:spcPts val="0"/>
              </a:spcAft>
              <a:buNone/>
            </a:pPr>
            <a:r>
              <a:rPr lang="en-US" sz="1700" dirty="0" smtClean="0">
                <a:solidFill>
                  <a:schemeClr val="bg1"/>
                </a:solidFill>
                <a:effectLst>
                  <a:outerShdw blurRad="38100" dist="38100" dir="2700000" algn="tl">
                    <a:srgbClr val="000000">
                      <a:alpha val="43137"/>
                    </a:srgbClr>
                  </a:outerShdw>
                </a:effectLst>
                <a:latin typeface="Calisto MT" panose="02040603050505030304" pitchFamily="18" charset="0"/>
                <a:ea typeface="Times New Roman"/>
                <a:cs typeface="Times New Roman"/>
              </a:rPr>
              <a:t>Students and High School staff are encouraged to email </a:t>
            </a:r>
            <a:r>
              <a:rPr lang="en-US" sz="1700" dirty="0" smtClean="0">
                <a:solidFill>
                  <a:schemeClr val="bg1"/>
                </a:solidFill>
                <a:effectLst>
                  <a:outerShdw blurRad="38100" dist="38100" dir="2700000" algn="tl">
                    <a:srgbClr val="000000">
                      <a:alpha val="43137"/>
                    </a:srgbClr>
                  </a:outerShdw>
                </a:effectLst>
                <a:latin typeface="Calisto MT" panose="02040603050505030304" pitchFamily="18" charset="0"/>
                <a:ea typeface="Times New Roman"/>
                <a:cs typeface="Times New Roman"/>
                <a:hlinkClick r:id="rId4"/>
              </a:rPr>
              <a:t>support@dualenroll.zendesk.com</a:t>
            </a:r>
            <a:r>
              <a:rPr lang="en-US" sz="1700" dirty="0" smtClean="0">
                <a:solidFill>
                  <a:schemeClr val="bg1"/>
                </a:solidFill>
                <a:effectLst>
                  <a:outerShdw blurRad="38100" dist="38100" dir="2700000" algn="tl">
                    <a:srgbClr val="000000">
                      <a:alpha val="43137"/>
                    </a:srgbClr>
                  </a:outerShdw>
                </a:effectLst>
                <a:latin typeface="Calisto MT" panose="02040603050505030304" pitchFamily="18" charset="0"/>
                <a:ea typeface="Times New Roman"/>
                <a:cs typeface="Times New Roman"/>
              </a:rPr>
              <a:t> with </a:t>
            </a:r>
            <a:r>
              <a:rPr lang="en-US" sz="1700" dirty="0">
                <a:solidFill>
                  <a:schemeClr val="bg1"/>
                </a:solidFill>
                <a:effectLst>
                  <a:outerShdw blurRad="38100" dist="38100" dir="2700000" algn="tl">
                    <a:srgbClr val="000000">
                      <a:alpha val="43137"/>
                    </a:srgbClr>
                  </a:outerShdw>
                </a:effectLst>
                <a:latin typeface="Calisto MT" panose="02040603050505030304" pitchFamily="18" charset="0"/>
                <a:ea typeface="Times New Roman"/>
                <a:cs typeface="Times New Roman"/>
              </a:rPr>
              <a:t>any questions or concerns that may come up during the process. </a:t>
            </a:r>
            <a:r>
              <a:rPr lang="en-US" sz="1700" dirty="0" smtClean="0">
                <a:solidFill>
                  <a:schemeClr val="bg1"/>
                </a:solidFill>
                <a:effectLst>
                  <a:outerShdw blurRad="38100" dist="38100" dir="2700000" algn="tl">
                    <a:srgbClr val="000000">
                      <a:alpha val="43137"/>
                    </a:srgbClr>
                  </a:outerShdw>
                </a:effectLst>
                <a:latin typeface="Calisto MT" panose="02040603050505030304" pitchFamily="18" charset="0"/>
                <a:ea typeface="Times New Roman"/>
                <a:cs typeface="Times New Roman"/>
              </a:rPr>
              <a:t> The red “HELP DESK” button at top-right corner of the website provides direct access to submitting support tickets quickly and easily.</a:t>
            </a:r>
          </a:p>
          <a:p>
            <a:pPr marL="0" marR="0" indent="0">
              <a:lnSpc>
                <a:spcPct val="115000"/>
              </a:lnSpc>
              <a:spcBef>
                <a:spcPts val="0"/>
              </a:spcBef>
              <a:spcAft>
                <a:spcPts val="0"/>
              </a:spcAft>
              <a:buNone/>
            </a:pPr>
            <a:endParaRPr lang="en-US" sz="1700" dirty="0">
              <a:solidFill>
                <a:schemeClr val="bg1"/>
              </a:solidFill>
              <a:effectLst>
                <a:outerShdw blurRad="38100" dist="38100" dir="2700000" algn="tl">
                  <a:srgbClr val="000000">
                    <a:alpha val="43137"/>
                  </a:srgbClr>
                </a:outerShdw>
              </a:effectLst>
              <a:latin typeface="Calisto MT" panose="02040603050505030304" pitchFamily="18" charset="0"/>
              <a:ea typeface="Times New Roman"/>
              <a:cs typeface="Times New Roman"/>
            </a:endParaRPr>
          </a:p>
          <a:p>
            <a:pPr marL="0" marR="0" indent="0">
              <a:lnSpc>
                <a:spcPct val="115000"/>
              </a:lnSpc>
              <a:spcBef>
                <a:spcPts val="0"/>
              </a:spcBef>
              <a:spcAft>
                <a:spcPts val="0"/>
              </a:spcAft>
              <a:buNone/>
            </a:pPr>
            <a:r>
              <a:rPr lang="en-US" sz="1700" dirty="0" smtClean="0">
                <a:solidFill>
                  <a:schemeClr val="bg1"/>
                </a:solidFill>
                <a:effectLst>
                  <a:outerShdw blurRad="38100" dist="38100" dir="2700000" algn="tl">
                    <a:srgbClr val="000000">
                      <a:alpha val="43137"/>
                    </a:srgbClr>
                  </a:outerShdw>
                </a:effectLst>
                <a:latin typeface="Calisto MT" panose="02040603050505030304" pitchFamily="18" charset="0"/>
                <a:ea typeface="Times New Roman"/>
                <a:cs typeface="Times New Roman"/>
              </a:rPr>
              <a:t>There </a:t>
            </a:r>
            <a:r>
              <a:rPr lang="en-US" sz="1700" dirty="0">
                <a:solidFill>
                  <a:schemeClr val="bg1"/>
                </a:solidFill>
                <a:effectLst>
                  <a:outerShdw blurRad="38100" dist="38100" dir="2700000" algn="tl">
                    <a:srgbClr val="000000">
                      <a:alpha val="43137"/>
                    </a:srgbClr>
                  </a:outerShdw>
                </a:effectLst>
                <a:latin typeface="Calisto MT" panose="02040603050505030304" pitchFamily="18" charset="0"/>
                <a:ea typeface="Times New Roman"/>
                <a:cs typeface="Times New Roman"/>
              </a:rPr>
              <a:t>is also a knowledgebase available at </a:t>
            </a:r>
            <a:r>
              <a:rPr lang="en-US" sz="1700" dirty="0">
                <a:solidFill>
                  <a:schemeClr val="bg1"/>
                </a:solidFill>
                <a:effectLst>
                  <a:outerShdw blurRad="38100" dist="38100" dir="2700000" algn="tl">
                    <a:srgbClr val="000000">
                      <a:alpha val="43137"/>
                    </a:srgbClr>
                  </a:outerShdw>
                </a:effectLst>
                <a:latin typeface="Calisto MT" panose="02040603050505030304" pitchFamily="18" charset="0"/>
                <a:ea typeface="Times New Roman"/>
                <a:cs typeface="Times New Roman"/>
                <a:hlinkClick r:id="rId5"/>
              </a:rPr>
              <a:t>https://</a:t>
            </a:r>
            <a:r>
              <a:rPr lang="en-US" sz="1700" dirty="0" smtClean="0">
                <a:solidFill>
                  <a:schemeClr val="bg1"/>
                </a:solidFill>
                <a:effectLst>
                  <a:outerShdw blurRad="38100" dist="38100" dir="2700000" algn="tl">
                    <a:srgbClr val="000000">
                      <a:alpha val="43137"/>
                    </a:srgbClr>
                  </a:outerShdw>
                </a:effectLst>
                <a:latin typeface="Calisto MT" panose="02040603050505030304" pitchFamily="18" charset="0"/>
                <a:ea typeface="Times New Roman"/>
                <a:cs typeface="Times New Roman"/>
                <a:hlinkClick r:id="rId5"/>
              </a:rPr>
              <a:t>dualenroll.zendesk.com</a:t>
            </a:r>
            <a:r>
              <a:rPr lang="en-US" sz="1700" dirty="0" smtClean="0">
                <a:solidFill>
                  <a:schemeClr val="bg1"/>
                </a:solidFill>
                <a:effectLst>
                  <a:outerShdw blurRad="38100" dist="38100" dir="2700000" algn="tl">
                    <a:srgbClr val="000000">
                      <a:alpha val="43137"/>
                    </a:srgbClr>
                  </a:outerShdw>
                </a:effectLst>
                <a:latin typeface="Calisto MT" panose="02040603050505030304" pitchFamily="18" charset="0"/>
                <a:ea typeface="Times New Roman"/>
                <a:cs typeface="Times New Roman"/>
              </a:rPr>
              <a:t> which </a:t>
            </a:r>
            <a:r>
              <a:rPr lang="en-US" sz="1700" dirty="0">
                <a:solidFill>
                  <a:schemeClr val="bg1"/>
                </a:solidFill>
                <a:effectLst>
                  <a:outerShdw blurRad="38100" dist="38100" dir="2700000" algn="tl">
                    <a:srgbClr val="000000">
                      <a:alpha val="43137"/>
                    </a:srgbClr>
                  </a:outerShdw>
                </a:effectLst>
                <a:latin typeface="Calisto MT" panose="02040603050505030304" pitchFamily="18" charset="0"/>
                <a:ea typeface="Times New Roman"/>
                <a:cs typeface="Times New Roman"/>
              </a:rPr>
              <a:t>provides many answers to common questions</a:t>
            </a:r>
            <a:r>
              <a:rPr lang="en-US" sz="1700" dirty="0" smtClean="0">
                <a:solidFill>
                  <a:schemeClr val="bg1"/>
                </a:solidFill>
                <a:effectLst>
                  <a:outerShdw blurRad="38100" dist="38100" dir="2700000" algn="tl">
                    <a:srgbClr val="000000">
                      <a:alpha val="43137"/>
                    </a:srgbClr>
                  </a:outerShdw>
                </a:effectLst>
                <a:latin typeface="Calisto MT" panose="02040603050505030304" pitchFamily="18" charset="0"/>
                <a:ea typeface="Times New Roman"/>
                <a:cs typeface="Times New Roman"/>
              </a:rPr>
              <a:t>.</a:t>
            </a:r>
            <a:endParaRPr lang="en-US" sz="1400" dirty="0">
              <a:solidFill>
                <a:schemeClr val="bg1"/>
              </a:solidFill>
              <a:effectLst>
                <a:outerShdw blurRad="38100" dist="38100" dir="2700000" algn="tl">
                  <a:srgbClr val="000000">
                    <a:alpha val="43137"/>
                  </a:srgbClr>
                </a:outerShdw>
              </a:effectLst>
              <a:latin typeface="Calibri"/>
              <a:ea typeface="Times New Roman"/>
              <a:cs typeface="Times New Roman"/>
            </a:endParaRPr>
          </a:p>
          <a:p>
            <a:pPr marL="0" marR="0" indent="0" algn="ctr">
              <a:lnSpc>
                <a:spcPct val="115000"/>
              </a:lnSpc>
              <a:spcBef>
                <a:spcPts val="0"/>
              </a:spcBef>
              <a:spcAft>
                <a:spcPts val="0"/>
              </a:spcAft>
              <a:buNone/>
            </a:pPr>
            <a:endParaRPr lang="en-US" sz="1600" dirty="0">
              <a:solidFill>
                <a:schemeClr val="bg1"/>
              </a:solidFill>
              <a:effectLst>
                <a:outerShdw blurRad="38100" dist="38100" dir="2700000" algn="tl">
                  <a:srgbClr val="000000">
                    <a:alpha val="43137"/>
                  </a:srgbClr>
                </a:outerShdw>
              </a:effectLst>
              <a:latin typeface="Calibri"/>
              <a:ea typeface="Times New Roman"/>
              <a:cs typeface="Times New Roman"/>
            </a:endParaRPr>
          </a:p>
        </p:txBody>
      </p:sp>
    </p:spTree>
    <p:extLst>
      <p:ext uri="{BB962C8B-B14F-4D97-AF65-F5344CB8AC3E}">
        <p14:creationId xmlns:p14="http://schemas.microsoft.com/office/powerpoint/2010/main" val="20223967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anim calcmode="lin" valueType="num">
                                      <p:cBhvr>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75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75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75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000"/>
                                        <p:tgtEl>
                                          <p:spTgt spid="5">
                                            <p:txEl>
                                              <p:pRg st="8" end="8"/>
                                            </p:txEl>
                                          </p:spTgt>
                                        </p:tgtEl>
                                      </p:cBhvr>
                                    </p:animEffect>
                                    <p:anim calcmode="lin" valueType="num">
                                      <p:cBhvr>
                                        <p:cTn id="4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75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1000"/>
                                        <p:tgtEl>
                                          <p:spTgt spid="5">
                                            <p:txEl>
                                              <p:pRg st="9" end="9"/>
                                            </p:txEl>
                                          </p:spTgt>
                                        </p:tgtEl>
                                      </p:cBhvr>
                                    </p:animEffect>
                                    <p:anim calcmode="lin" valueType="num">
                                      <p:cBhvr>
                                        <p:cTn id="4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75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1000"/>
                                        <p:tgtEl>
                                          <p:spTgt spid="5">
                                            <p:txEl>
                                              <p:pRg st="10" end="10"/>
                                            </p:txEl>
                                          </p:spTgt>
                                        </p:tgtEl>
                                      </p:cBhvr>
                                    </p:animEffect>
                                    <p:anim calcmode="lin" valueType="num">
                                      <p:cBhvr>
                                        <p:cTn id="5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750"/>
                                  </p:stCondLst>
                                  <p:childTnLst>
                                    <p:set>
                                      <p:cBhvr>
                                        <p:cTn id="55" dur="1" fill="hold">
                                          <p:stCondLst>
                                            <p:cond delay="0"/>
                                          </p:stCondLst>
                                        </p:cTn>
                                        <p:tgtEl>
                                          <p:spTgt spid="5">
                                            <p:txEl>
                                              <p:pRg st="12" end="12"/>
                                            </p:txEl>
                                          </p:spTgt>
                                        </p:tgtEl>
                                        <p:attrNameLst>
                                          <p:attrName>style.visibility</p:attrName>
                                        </p:attrNameLst>
                                      </p:cBhvr>
                                      <p:to>
                                        <p:strVal val="visible"/>
                                      </p:to>
                                    </p:set>
                                    <p:animEffect transition="in" filter="fade">
                                      <p:cBhvr>
                                        <p:cTn id="56" dur="1000"/>
                                        <p:tgtEl>
                                          <p:spTgt spid="5">
                                            <p:txEl>
                                              <p:pRg st="12" end="12"/>
                                            </p:txEl>
                                          </p:spTgt>
                                        </p:tgtEl>
                                      </p:cBhvr>
                                    </p:animEffect>
                                    <p:anim calcmode="lin" valueType="num">
                                      <p:cBhvr>
                                        <p:cTn id="57"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750"/>
                                  </p:stCondLst>
                                  <p:childTnLst>
                                    <p:set>
                                      <p:cBhvr>
                                        <p:cTn id="60" dur="1" fill="hold">
                                          <p:stCondLst>
                                            <p:cond delay="0"/>
                                          </p:stCondLst>
                                        </p:cTn>
                                        <p:tgtEl>
                                          <p:spTgt spid="5">
                                            <p:txEl>
                                              <p:pRg st="14" end="14"/>
                                            </p:txEl>
                                          </p:spTgt>
                                        </p:tgtEl>
                                        <p:attrNameLst>
                                          <p:attrName>style.visibility</p:attrName>
                                        </p:attrNameLst>
                                      </p:cBhvr>
                                      <p:to>
                                        <p:strVal val="visible"/>
                                      </p:to>
                                    </p:set>
                                    <p:animEffect transition="in" filter="fade">
                                      <p:cBhvr>
                                        <p:cTn id="61" dur="1000"/>
                                        <p:tgtEl>
                                          <p:spTgt spid="5">
                                            <p:txEl>
                                              <p:pRg st="14" end="14"/>
                                            </p:txEl>
                                          </p:spTgt>
                                        </p:tgtEl>
                                      </p:cBhvr>
                                    </p:animEffect>
                                    <p:anim calcmode="lin" valueType="num">
                                      <p:cBhvr>
                                        <p:cTn id="62"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4" end="14"/>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750"/>
                                  </p:stCondLst>
                                  <p:childTnLst>
                                    <p:set>
                                      <p:cBhvr>
                                        <p:cTn id="65" dur="1" fill="hold">
                                          <p:stCondLst>
                                            <p:cond delay="0"/>
                                          </p:stCondLst>
                                        </p:cTn>
                                        <p:tgtEl>
                                          <p:spTgt spid="5">
                                            <p:txEl>
                                              <p:pRg st="16" end="16"/>
                                            </p:txEl>
                                          </p:spTgt>
                                        </p:tgtEl>
                                        <p:attrNameLst>
                                          <p:attrName>style.visibility</p:attrName>
                                        </p:attrNameLst>
                                      </p:cBhvr>
                                      <p:to>
                                        <p:strVal val="visible"/>
                                      </p:to>
                                    </p:set>
                                    <p:animEffect transition="in" filter="fade">
                                      <p:cBhvr>
                                        <p:cTn id="66" dur="1000"/>
                                        <p:tgtEl>
                                          <p:spTgt spid="5">
                                            <p:txEl>
                                              <p:pRg st="16" end="16"/>
                                            </p:txEl>
                                          </p:spTgt>
                                        </p:tgtEl>
                                      </p:cBhvr>
                                    </p:animEffect>
                                    <p:anim calcmode="lin" valueType="num">
                                      <p:cBhvr>
                                        <p:cTn id="67" dur="1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68" dur="1000" fill="hold"/>
                                        <p:tgtEl>
                                          <p:spTgt spid="5">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a:noFill/>
        </p:spPr>
        <p:txBody>
          <a:bodyPr>
            <a:normAutofit/>
          </a:bodyPr>
          <a:lstStyle/>
          <a:p>
            <a:pPr marL="0" indent="0" algn="ctr">
              <a:buNone/>
            </a:pPr>
            <a:endParaRPr lang="en-US" sz="800" dirty="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lgn="ctr">
              <a:buNone/>
            </a:pPr>
            <a:endParaRPr lang="en-US" sz="1200" dirty="0" smtClean="0">
              <a:solidFill>
                <a:srgbClr val="990000">
                  <a:alpha val="67000"/>
                </a:srgbClr>
              </a:solidFill>
              <a:effectLst>
                <a:outerShdw blurRad="38100" dist="38100" dir="2700000" algn="tl">
                  <a:srgbClr val="000000"/>
                </a:outerShdw>
              </a:effectLst>
              <a:latin typeface="Calisto MT" panose="02040603050505030304" pitchFamily="18" charset="0"/>
            </a:endParaRPr>
          </a:p>
          <a:p>
            <a:pPr marL="0" indent="0" algn="ctr">
              <a:buNone/>
            </a:pPr>
            <a:r>
              <a:rPr lang="en-US" sz="7200" dirty="0" smtClean="0">
                <a:solidFill>
                  <a:srgbClr val="990000">
                    <a:alpha val="67000"/>
                  </a:srgbClr>
                </a:solidFill>
                <a:effectLst>
                  <a:outerShdw blurRad="38100" dist="38100" dir="2700000" algn="tl">
                    <a:srgbClr val="000000"/>
                  </a:outerShdw>
                </a:effectLst>
                <a:latin typeface="Calisto MT" panose="02040603050505030304" pitchFamily="18" charset="0"/>
              </a:rPr>
              <a:t>Questions?</a:t>
            </a:r>
          </a:p>
          <a:p>
            <a:pPr marL="0" indent="0" algn="ctr">
              <a:buNone/>
            </a:pPr>
            <a:endParaRPr lang="en-US" sz="8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lgn="ctr">
              <a:buNone/>
            </a:pPr>
            <a:r>
              <a:rPr lang="en-US" sz="3600" dirty="0" smtClean="0">
                <a:solidFill>
                  <a:schemeClr val="tx1"/>
                </a:solidFill>
                <a:effectLst>
                  <a:outerShdw blurRad="38100" dist="38100" dir="2700000" algn="tl">
                    <a:srgbClr val="000000">
                      <a:alpha val="43137"/>
                    </a:srgbClr>
                  </a:outerShdw>
                </a:effectLst>
                <a:latin typeface="Calisto MT" panose="02040603050505030304" pitchFamily="18" charset="0"/>
              </a:rPr>
              <a:t>Send an email to </a:t>
            </a:r>
            <a:r>
              <a:rPr lang="en-US" sz="3600" dirty="0" smtClean="0">
                <a:solidFill>
                  <a:schemeClr val="tx1"/>
                </a:solidFill>
                <a:effectLst>
                  <a:outerShdw blurRad="38100" dist="38100" dir="2700000" algn="tl">
                    <a:srgbClr val="000000">
                      <a:alpha val="43137"/>
                    </a:srgbClr>
                  </a:outerShdw>
                </a:effectLst>
                <a:latin typeface="Calisto MT" panose="02040603050505030304" pitchFamily="18" charset="0"/>
                <a:hlinkClick r:id="rId3"/>
              </a:rPr>
              <a:t>scholar@laroche.edu</a:t>
            </a:r>
            <a:r>
              <a:rPr lang="en-US" sz="3600" dirty="0" smtClean="0">
                <a:solidFill>
                  <a:schemeClr val="tx1"/>
                </a:solidFill>
                <a:effectLst>
                  <a:outerShdw blurRad="38100" dist="38100" dir="2700000" algn="tl">
                    <a:srgbClr val="000000">
                      <a:alpha val="43137"/>
                    </a:srgbClr>
                  </a:outerShdw>
                </a:effectLst>
                <a:latin typeface="Calisto MT" panose="02040603050505030304" pitchFamily="18" charset="0"/>
              </a:rPr>
              <a:t> </a:t>
            </a:r>
          </a:p>
          <a:p>
            <a:pPr marL="0" indent="0" algn="ctr">
              <a:buNone/>
            </a:pPr>
            <a:endParaRPr lang="en-US" sz="8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lgn="ctr">
              <a:buNone/>
            </a:pPr>
            <a:endParaRPr lang="en-US" sz="44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lgn="ctr">
              <a:buNone/>
            </a:pPr>
            <a:r>
              <a:rPr lang="en-US" sz="5400" dirty="0" smtClean="0">
                <a:solidFill>
                  <a:schemeClr val="bg1"/>
                </a:solidFill>
                <a:effectLst>
                  <a:outerShdw blurRad="38100" dist="38100" dir="2700000" algn="tl">
                    <a:srgbClr val="000000">
                      <a:alpha val="43137"/>
                    </a:srgbClr>
                  </a:outerShdw>
                </a:effectLst>
                <a:latin typeface="Calisto MT" panose="02040603050505030304" pitchFamily="18" charset="0"/>
              </a:rPr>
              <a:t>Thank you!</a:t>
            </a:r>
            <a:endParaRPr lang="en-US" sz="5400" dirty="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lgn="ctr">
              <a:buNone/>
            </a:pPr>
            <a:endParaRPr lang="en-US" sz="72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p:txBody>
      </p:sp>
      <p:pic>
        <p:nvPicPr>
          <p:cNvPr id="4" name="Picture 3"/>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98442" y="5626342"/>
            <a:ext cx="3124200" cy="976608"/>
          </a:xfrm>
          <a:prstGeom prst="rect">
            <a:avLst/>
          </a:prstGeom>
          <a:ln>
            <a:noFill/>
          </a:ln>
          <a:effectLst>
            <a:outerShdw blurRad="63500" sx="102000" sy="102000" algn="ctr" rotWithShape="0">
              <a:schemeClr val="bg1">
                <a:alpha val="1000"/>
              </a:schemeClr>
            </a:outerShdw>
            <a:softEdge rad="0"/>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5626342"/>
            <a:ext cx="2819400" cy="896057"/>
          </a:xfrm>
          <a:prstGeom prst="rect">
            <a:avLst/>
          </a:prstGeom>
        </p:spPr>
      </p:pic>
    </p:spTree>
    <p:extLst>
      <p:ext uri="{BB962C8B-B14F-4D97-AF65-F5344CB8AC3E}">
        <p14:creationId xmlns:p14="http://schemas.microsoft.com/office/powerpoint/2010/main" val="4192979714"/>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11664"/>
          </a:xfrm>
        </p:spPr>
        <p:txBody>
          <a:bodyPr>
            <a:normAutofit/>
          </a:bodyPr>
          <a:lstStyle/>
          <a:p>
            <a:r>
              <a:rPr lang="en-US" sz="48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La </a:t>
            </a:r>
            <a:r>
              <a:rPr lang="en-US" sz="48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Roche </a:t>
            </a:r>
            <a:r>
              <a:rPr lang="en-US" sz="48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University’s Mission</a:t>
            </a:r>
            <a:endParaRPr lang="en-US" sz="48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a:xfrm>
            <a:off x="838200" y="2057400"/>
            <a:ext cx="7543800" cy="3124200"/>
          </a:xfrm>
        </p:spPr>
        <p:txBody>
          <a:bodyPr>
            <a:normAutofit/>
          </a:bodyPr>
          <a:lstStyle/>
          <a:p>
            <a:pPr marL="0" indent="0">
              <a:buNone/>
            </a:pPr>
            <a:r>
              <a:rPr lang="en-US" sz="2000" dirty="0">
                <a:solidFill>
                  <a:schemeClr val="bg1"/>
                </a:solidFill>
                <a:effectLst>
                  <a:outerShdw blurRad="38100" dist="38100" dir="2700000" algn="tl">
                    <a:srgbClr val="000000">
                      <a:alpha val="43137"/>
                    </a:srgbClr>
                  </a:outerShdw>
                </a:effectLst>
                <a:latin typeface="Calisto MT" panose="02040603050505030304" pitchFamily="18" charset="0"/>
              </a:rPr>
              <a:t>La Roche </a:t>
            </a:r>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University, </a:t>
            </a:r>
            <a:r>
              <a:rPr lang="en-US" sz="2000" dirty="0">
                <a:solidFill>
                  <a:schemeClr val="bg1"/>
                </a:solidFill>
                <a:effectLst>
                  <a:outerShdw blurRad="38100" dist="38100" dir="2700000" algn="tl">
                    <a:srgbClr val="000000">
                      <a:alpha val="43137"/>
                    </a:srgbClr>
                  </a:outerShdw>
                </a:effectLst>
                <a:latin typeface="Calisto MT" panose="02040603050505030304" pitchFamily="18" charset="0"/>
              </a:rPr>
              <a:t>a Catholic Institution of higher learning, founded and sponsored by the Congregation of the Sisters of Divine Providence, fosters global citizenship and creates a community of scholars from the region, the nation, and around the world. The </a:t>
            </a:r>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University </a:t>
            </a:r>
            <a:r>
              <a:rPr lang="en-US" sz="2000" dirty="0">
                <a:solidFill>
                  <a:schemeClr val="bg1"/>
                </a:solidFill>
                <a:effectLst>
                  <a:outerShdw blurRad="38100" dist="38100" dir="2700000" algn="tl">
                    <a:srgbClr val="000000">
                      <a:alpha val="43137"/>
                    </a:srgbClr>
                  </a:outerShdw>
                </a:effectLst>
                <a:latin typeface="Calisto MT" panose="02040603050505030304" pitchFamily="18" charset="0"/>
              </a:rPr>
              <a:t>integrates liberal arts and professional education in creative ways, empowering all members to become lifelong learners, achieve success in their chosen careers, and promote justice and peace in a constantly changing global society</a:t>
            </a:r>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a:t>
            </a:r>
            <a:endParaRPr lang="en-US" sz="20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pic>
        <p:nvPicPr>
          <p:cNvPr id="1026" name="Picture 2" descr="Bold Hall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876800"/>
            <a:ext cx="4114800" cy="131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0623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childTnLst>
                                </p:cTn>
                              </p:par>
                              <p:par>
                                <p:cTn id="14" presetID="42"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anim calcmode="lin" valueType="num">
                                      <p:cBhvr>
                                        <p:cTn id="17" dur="1000" fill="hold"/>
                                        <p:tgtEl>
                                          <p:spTgt spid="1026"/>
                                        </p:tgtEl>
                                        <p:attrNameLst>
                                          <p:attrName>ppt_x</p:attrName>
                                        </p:attrNameLst>
                                      </p:cBhvr>
                                      <p:tavLst>
                                        <p:tav tm="0">
                                          <p:val>
                                            <p:strVal val="#ppt_x"/>
                                          </p:val>
                                        </p:tav>
                                        <p:tav tm="100000">
                                          <p:val>
                                            <p:strVal val="#ppt_x"/>
                                          </p:val>
                                        </p:tav>
                                      </p:tavLst>
                                    </p:anim>
                                    <p:anim calcmode="lin" valueType="num">
                                      <p:cBhvr>
                                        <p:cTn id="1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1664"/>
          </a:xfrm>
        </p:spPr>
        <p:txBody>
          <a:bodyPr>
            <a:normAutofit/>
          </a:bodyPr>
          <a:lstStyle/>
          <a:p>
            <a:r>
              <a:rPr lang="en-US" sz="48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How Scholar Works</a:t>
            </a:r>
          </a:p>
        </p:txBody>
      </p:sp>
      <p:sp>
        <p:nvSpPr>
          <p:cNvPr id="3" name="Content Placeholder 2"/>
          <p:cNvSpPr>
            <a:spLocks noGrp="1"/>
          </p:cNvSpPr>
          <p:nvPr>
            <p:ph idx="1"/>
          </p:nvPr>
        </p:nvSpPr>
        <p:spPr>
          <a:xfrm>
            <a:off x="457200" y="2133600"/>
            <a:ext cx="8229600" cy="4525963"/>
          </a:xfrm>
        </p:spPr>
        <p:txBody>
          <a:bodyPr>
            <a:normAutofit/>
          </a:bodyPr>
          <a:lstStyle/>
          <a:p>
            <a:pPr marL="0" indent="0">
              <a:buNone/>
            </a:pPr>
            <a:r>
              <a:rPr lang="en-US" dirty="0">
                <a:solidFill>
                  <a:schemeClr val="bg1"/>
                </a:solidFill>
                <a:effectLst>
                  <a:outerShdw blurRad="38100" dist="38100" dir="2700000" algn="tl">
                    <a:srgbClr val="000000">
                      <a:alpha val="43137"/>
                    </a:srgbClr>
                  </a:outerShdw>
                </a:effectLst>
                <a:latin typeface="Calisto MT" panose="02040603050505030304" pitchFamily="18" charset="0"/>
              </a:rPr>
              <a:t>Scholar allows eligible partner schools’ students to experience the academic challenge of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university </a:t>
            </a:r>
            <a:r>
              <a:rPr lang="en-US" dirty="0">
                <a:solidFill>
                  <a:schemeClr val="bg1"/>
                </a:solidFill>
                <a:effectLst>
                  <a:outerShdw blurRad="38100" dist="38100" dir="2700000" algn="tl">
                    <a:srgbClr val="000000">
                      <a:alpha val="43137"/>
                    </a:srgbClr>
                  </a:outerShdw>
                </a:effectLst>
                <a:latin typeface="Calisto MT" panose="02040603050505030304" pitchFamily="18" charset="0"/>
              </a:rPr>
              <a:t>classes, earning college credits at a fraction of the cost of standard tuition, while also fulfilling their high school graduation requirements.</a:t>
            </a:r>
          </a:p>
          <a:p>
            <a:pPr marL="0" indent="0">
              <a:buNone/>
            </a:pPr>
            <a:endParaRPr lang="en-US" dirty="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buNone/>
            </a:pPr>
            <a:r>
              <a:rPr lang="en-US" dirty="0">
                <a:solidFill>
                  <a:schemeClr val="bg1"/>
                </a:solidFill>
                <a:effectLst>
                  <a:outerShdw blurRad="38100" dist="38100" dir="2700000" algn="tl">
                    <a:srgbClr val="000000">
                      <a:alpha val="43137"/>
                    </a:srgbClr>
                  </a:outerShdw>
                </a:effectLst>
                <a:latin typeface="Calisto MT" panose="02040603050505030304" pitchFamily="18" charset="0"/>
              </a:rPr>
              <a:t>Scholar partner high school teachers and their curricula are approved by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our </a:t>
            </a:r>
            <a:r>
              <a:rPr lang="en-US" dirty="0">
                <a:solidFill>
                  <a:schemeClr val="bg1"/>
                </a:solidFill>
                <a:effectLst>
                  <a:outerShdw blurRad="38100" dist="38100" dir="2700000" algn="tl">
                    <a:srgbClr val="000000">
                      <a:alpha val="43137"/>
                    </a:srgbClr>
                  </a:outerShdw>
                </a:effectLst>
                <a:latin typeface="Calisto MT" panose="02040603050505030304" pitchFamily="18" charset="0"/>
              </a:rPr>
              <a:t>academic department heads and academic vice president to teach on behalf of La Roche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University, doing so </a:t>
            </a:r>
            <a:r>
              <a:rPr lang="en-US" dirty="0">
                <a:solidFill>
                  <a:schemeClr val="bg1"/>
                </a:solidFill>
                <a:effectLst>
                  <a:outerShdw blurRad="38100" dist="38100" dir="2700000" algn="tl">
                    <a:srgbClr val="000000">
                      <a:alpha val="43137"/>
                    </a:srgbClr>
                  </a:outerShdw>
                </a:effectLst>
                <a:latin typeface="Calisto MT" panose="02040603050505030304" pitchFamily="18" charset="0"/>
              </a:rPr>
              <a:t>from the comfort of their high school classrooms</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a:t>
            </a:r>
            <a:endParaRPr lang="en-US"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4239436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1664"/>
          </a:xfrm>
        </p:spPr>
        <p:txBody>
          <a:bodyPr>
            <a:normAutofit/>
          </a:bodyPr>
          <a:lstStyle/>
          <a:p>
            <a:r>
              <a:rPr lang="en-US" sz="48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Benefits to Students</a:t>
            </a:r>
            <a:endParaRPr lang="en-US" sz="48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a:xfrm>
            <a:off x="457200" y="2133600"/>
            <a:ext cx="8229600" cy="4525963"/>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Challenges students to a higher level of achievement</a:t>
            </a:r>
          </a:p>
          <a:p>
            <a:pPr marL="0" indent="0">
              <a:buNone/>
            </a:pPr>
            <a:endParaRPr lang="en-US" sz="8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Aids </a:t>
            </a:r>
            <a:r>
              <a:rPr lang="en-US" dirty="0">
                <a:solidFill>
                  <a:schemeClr val="bg1"/>
                </a:solidFill>
                <a:effectLst>
                  <a:outerShdw blurRad="38100" dist="38100" dir="2700000" algn="tl">
                    <a:srgbClr val="000000">
                      <a:alpha val="43137"/>
                    </a:srgbClr>
                  </a:outerShdw>
                </a:effectLst>
                <a:latin typeface="Calisto MT" panose="02040603050505030304" pitchFamily="18" charset="0"/>
              </a:rPr>
              <a:t>in transition into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higher education</a:t>
            </a:r>
          </a:p>
          <a:p>
            <a:pPr marL="0" indent="0">
              <a:buNone/>
            </a:pPr>
            <a:endParaRPr lang="en-US" sz="800" dirty="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Shortens </a:t>
            </a:r>
            <a:r>
              <a:rPr lang="en-US" dirty="0">
                <a:solidFill>
                  <a:schemeClr val="bg1"/>
                </a:solidFill>
                <a:effectLst>
                  <a:outerShdw blurRad="38100" dist="38100" dir="2700000" algn="tl">
                    <a:srgbClr val="000000">
                      <a:alpha val="43137"/>
                    </a:srgbClr>
                  </a:outerShdw>
                </a:effectLst>
                <a:latin typeface="Calisto MT" panose="02040603050505030304" pitchFamily="18" charset="0"/>
              </a:rPr>
              <a:t>length of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university enrollment</a:t>
            </a:r>
          </a:p>
          <a:p>
            <a:pPr marL="0" indent="0">
              <a:buNone/>
            </a:pPr>
            <a:endParaRPr lang="en-US" sz="8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Huge financial savings – current tuition is $220 per course!</a:t>
            </a:r>
          </a:p>
          <a:p>
            <a:pPr marL="0" indent="0">
              <a:buNone/>
            </a:pPr>
            <a:endParaRPr lang="en-US" sz="800" dirty="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Increases </a:t>
            </a:r>
            <a:r>
              <a:rPr lang="en-US" dirty="0">
                <a:solidFill>
                  <a:schemeClr val="bg1"/>
                </a:solidFill>
                <a:effectLst>
                  <a:outerShdw blurRad="38100" dist="38100" dir="2700000" algn="tl">
                    <a:srgbClr val="000000">
                      <a:alpha val="43137"/>
                    </a:srgbClr>
                  </a:outerShdw>
                </a:effectLst>
                <a:latin typeface="Calisto MT" panose="02040603050505030304" pitchFamily="18" charset="0"/>
              </a:rPr>
              <a:t>confidence in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ability to succeed in higher education</a:t>
            </a:r>
          </a:p>
          <a:p>
            <a:pPr marL="0" indent="0">
              <a:buNone/>
            </a:pPr>
            <a:endParaRPr lang="en-US" sz="8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Broadens options for studies upon entering college (having completed basic core courses and general electives)</a:t>
            </a:r>
          </a:p>
        </p:txBody>
      </p:sp>
    </p:spTree>
    <p:extLst>
      <p:ext uri="{BB962C8B-B14F-4D97-AF65-F5344CB8AC3E}">
        <p14:creationId xmlns:p14="http://schemas.microsoft.com/office/powerpoint/2010/main" val="36599529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75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75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11664"/>
          </a:xfrm>
        </p:spPr>
        <p:txBody>
          <a:bodyPr>
            <a:noAutofit/>
          </a:bodyPr>
          <a:lstStyle/>
          <a:p>
            <a:r>
              <a:rPr lang="en-US" sz="4800" dirty="0" smtClean="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Requirements for Participation</a:t>
            </a:r>
            <a:endParaRPr lang="en-US" sz="4800"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a:xfrm>
            <a:off x="381000" y="2133600"/>
            <a:ext cx="8229600" cy="3886200"/>
          </a:xfrm>
        </p:spPr>
        <p:txBody>
          <a:bodyPr>
            <a:normAutofit/>
          </a:bodyPr>
          <a:lstStyle/>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Sophomore, junior, or senior status at a Scholar partner high school</a:t>
            </a:r>
          </a:p>
          <a:p>
            <a:pPr marL="0" indent="0">
              <a:buNone/>
            </a:pPr>
            <a:endParaRPr lang="en-US" sz="8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A minimum 3.0 grade point average at time of enrollment</a:t>
            </a:r>
          </a:p>
          <a:p>
            <a:pPr marL="0" indent="0">
              <a:buNone/>
            </a:pPr>
            <a:endParaRPr lang="en-US" sz="8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Recommendation and approval by a Scholar partner teacher or liaison</a:t>
            </a:r>
          </a:p>
          <a:p>
            <a:pPr marL="0" indent="0">
              <a:buNone/>
            </a:pPr>
            <a:endParaRPr lang="en-US" sz="800" dirty="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Completion of registration process by deadline</a:t>
            </a:r>
          </a:p>
          <a:p>
            <a:pPr marL="0" indent="0">
              <a:buNone/>
            </a:pPr>
            <a:endParaRPr lang="en-US" dirty="0" smtClean="0">
              <a:solidFill>
                <a:schemeClr val="bg1"/>
              </a:solidFill>
              <a:effectLst>
                <a:outerShdw blurRad="38100" dist="38100" dir="2700000" algn="tl">
                  <a:srgbClr val="000000">
                    <a:alpha val="43137"/>
                  </a:srgbClr>
                </a:outerShdw>
              </a:effectLst>
              <a:latin typeface="Calisto MT" panose="02040603050505030304" pitchFamily="18" charset="0"/>
            </a:endParaRPr>
          </a:p>
        </p:txBody>
      </p:sp>
      <p:pic>
        <p:nvPicPr>
          <p:cNvPr id="7171" name="Picture 3" descr="C:\Users\conwayl1\AppData\Local\Microsoft\Windows\Temporary Internet Files\Content.IE5\6UM2KYXO\checklis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572000"/>
            <a:ext cx="2050125" cy="196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420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 y="457200"/>
            <a:ext cx="8915400" cy="1111664"/>
          </a:xfrm>
        </p:spPr>
        <p:txBody>
          <a:bodyPr>
            <a:noAutofit/>
          </a:bodyPr>
          <a:lstStyle/>
          <a:p>
            <a:r>
              <a:rPr lang="en-US" sz="44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Scholar Tuition</a:t>
            </a:r>
            <a:endParaRPr lang="en-US" sz="4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Content Placeholder 4"/>
          <p:cNvSpPr>
            <a:spLocks noGrp="1"/>
          </p:cNvSpPr>
          <p:nvPr>
            <p:ph idx="1"/>
          </p:nvPr>
        </p:nvSpPr>
        <p:spPr>
          <a:xfrm>
            <a:off x="379872" y="1737770"/>
            <a:ext cx="8458200" cy="2855523"/>
          </a:xfrm>
        </p:spPr>
        <p:txBody>
          <a:bodyPr>
            <a:normAutofit fontScale="92500"/>
          </a:bodyPr>
          <a:lstStyle/>
          <a:p>
            <a:pPr marL="0" indent="0" algn="ctr">
              <a:buNone/>
            </a:pPr>
            <a:r>
              <a:rPr lang="en-US" sz="2600" dirty="0" smtClean="0">
                <a:solidFill>
                  <a:schemeClr val="bg1"/>
                </a:solidFill>
                <a:effectLst>
                  <a:outerShdw blurRad="38100" dist="38100" dir="2700000" algn="tl">
                    <a:srgbClr val="000000">
                      <a:alpha val="43137"/>
                    </a:srgbClr>
                  </a:outerShdw>
                </a:effectLst>
                <a:latin typeface="Calisto MT" panose="02040603050505030304" pitchFamily="18" charset="0"/>
              </a:rPr>
              <a:t>Current tuition is only </a:t>
            </a:r>
            <a:r>
              <a:rPr lang="en-US" sz="3500" dirty="0" smtClean="0">
                <a:solidFill>
                  <a:schemeClr val="bg1"/>
                </a:solidFill>
                <a:effectLst>
                  <a:outerShdw blurRad="38100" dist="38100" dir="2700000" algn="tl">
                    <a:srgbClr val="000000">
                      <a:alpha val="43137"/>
                    </a:srgbClr>
                  </a:outerShdw>
                </a:effectLst>
                <a:latin typeface="Calisto MT" panose="02040603050505030304" pitchFamily="18" charset="0"/>
              </a:rPr>
              <a:t>$220 </a:t>
            </a:r>
            <a:r>
              <a:rPr lang="en-US" sz="2600" dirty="0" smtClean="0">
                <a:solidFill>
                  <a:schemeClr val="bg1"/>
                </a:solidFill>
                <a:effectLst>
                  <a:outerShdw blurRad="38100" dist="38100" dir="2700000" algn="tl">
                    <a:srgbClr val="000000">
                      <a:alpha val="43137"/>
                    </a:srgbClr>
                  </a:outerShdw>
                </a:effectLst>
                <a:latin typeface="Calisto MT" panose="02040603050505030304" pitchFamily="18" charset="0"/>
              </a:rPr>
              <a:t>for a three or four-credit course!</a:t>
            </a:r>
          </a:p>
          <a:p>
            <a:pPr marL="0" indent="0">
              <a:buNone/>
            </a:pPr>
            <a:endParaRPr lang="en-US" sz="22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Convenient &amp; secure electronic payment by e-check or credit card</a:t>
            </a:r>
          </a:p>
          <a:p>
            <a:pPr lvl="1"/>
            <a:r>
              <a:rPr lang="en-US" sz="1800" dirty="0" smtClean="0">
                <a:solidFill>
                  <a:schemeClr val="bg1"/>
                </a:solidFill>
                <a:effectLst>
                  <a:outerShdw blurRad="38100" dist="38100" dir="2700000" algn="tl">
                    <a:srgbClr val="000000">
                      <a:alpha val="43137"/>
                    </a:srgbClr>
                  </a:outerShdw>
                </a:effectLst>
                <a:latin typeface="Calisto MT" panose="02040603050505030304" pitchFamily="18" charset="0"/>
              </a:rPr>
              <a:t>There is a small convenience fee charged by the credit payment processor, however, the tuition paid to La Roche College remains $220 per course. </a:t>
            </a:r>
          </a:p>
          <a:p>
            <a:pPr lvl="1"/>
            <a:r>
              <a:rPr lang="en-US" sz="1800" dirty="0" smtClean="0">
                <a:solidFill>
                  <a:schemeClr val="bg1"/>
                </a:solidFill>
                <a:effectLst>
                  <a:outerShdw blurRad="38100" dist="38100" dir="2700000" algn="tl">
                    <a:srgbClr val="000000">
                      <a:alpha val="43137"/>
                    </a:srgbClr>
                  </a:outerShdw>
                </a:effectLst>
                <a:latin typeface="Calisto MT" panose="02040603050505030304" pitchFamily="18" charset="0"/>
              </a:rPr>
              <a:t>There is no additional cost to pay by e-check.</a:t>
            </a:r>
          </a:p>
          <a:p>
            <a:pPr lvl="1"/>
            <a:endParaRPr lang="en-US" sz="16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
        <p:nvSpPr>
          <p:cNvPr id="6" name="TextBox 5"/>
          <p:cNvSpPr txBox="1"/>
          <p:nvPr/>
        </p:nvSpPr>
        <p:spPr>
          <a:xfrm>
            <a:off x="5136037" y="4876800"/>
            <a:ext cx="3800143" cy="400110"/>
          </a:xfrm>
          <a:prstGeom prst="rect">
            <a:avLst/>
          </a:prstGeom>
          <a:noFill/>
        </p:spPr>
        <p:txBody>
          <a:bodyPr wrap="none" rtlCol="0">
            <a:spAutoFit/>
          </a:bodyPr>
          <a:lstStyle/>
          <a:p>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No additional textbook expenses!</a:t>
            </a:r>
            <a:endParaRPr lang="en-US" sz="20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
        <p:nvSpPr>
          <p:cNvPr id="7" name="TextBox 6"/>
          <p:cNvSpPr txBox="1"/>
          <p:nvPr/>
        </p:nvSpPr>
        <p:spPr>
          <a:xfrm>
            <a:off x="846841" y="4876800"/>
            <a:ext cx="3049809" cy="400110"/>
          </a:xfrm>
          <a:prstGeom prst="rect">
            <a:avLst/>
          </a:prstGeom>
          <a:noFill/>
        </p:spPr>
        <p:txBody>
          <a:bodyPr wrap="none" rtlCol="0">
            <a:spAutoFit/>
          </a:bodyPr>
          <a:lstStyle/>
          <a:p>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Save thousands on tuition!</a:t>
            </a:r>
            <a:endParaRPr lang="en-US" sz="20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
        <p:nvSpPr>
          <p:cNvPr id="9" name="TextBox 8"/>
          <p:cNvSpPr txBox="1"/>
          <p:nvPr/>
        </p:nvSpPr>
        <p:spPr>
          <a:xfrm>
            <a:off x="778814" y="5744587"/>
            <a:ext cx="8059258" cy="400110"/>
          </a:xfrm>
          <a:prstGeom prst="rect">
            <a:avLst/>
          </a:prstGeom>
          <a:noFill/>
        </p:spPr>
        <p:txBody>
          <a:bodyPr wrap="none" rtlCol="0">
            <a:spAutoFit/>
          </a:bodyPr>
          <a:lstStyle/>
          <a:p>
            <a:r>
              <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rPr>
              <a:t>No additional time commitments outside of the normal school schedule!</a:t>
            </a:r>
            <a:endParaRPr lang="en-US" sz="20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pic>
        <p:nvPicPr>
          <p:cNvPr id="2050" name="Picture 2" descr="C:\Users\conwayl1\AppData\Local\Microsoft\Windows\Temporary Internet Files\Content.IE5\6KAG0E7K\money_sign[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08167" y="4455723"/>
            <a:ext cx="700276" cy="100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583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75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75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750"/>
                                  </p:stCondLst>
                                  <p:childTnLst>
                                    <p:set>
                                      <p:cBhvr>
                                        <p:cTn id="48" dur="1" fill="hold">
                                          <p:stCondLst>
                                            <p:cond delay="0"/>
                                          </p:stCondLst>
                                        </p:cTn>
                                        <p:tgtEl>
                                          <p:spTgt spid="2050"/>
                                        </p:tgtEl>
                                        <p:attrNameLst>
                                          <p:attrName>style.visibility</p:attrName>
                                        </p:attrNameLst>
                                      </p:cBhvr>
                                      <p:to>
                                        <p:strVal val="visible"/>
                                      </p:to>
                                    </p:set>
                                    <p:animEffect transition="in" filter="fade">
                                      <p:cBhvr>
                                        <p:cTn id="49" dur="1000"/>
                                        <p:tgtEl>
                                          <p:spTgt spid="2050"/>
                                        </p:tgtEl>
                                      </p:cBhvr>
                                    </p:animEffect>
                                    <p:anim calcmode="lin" valueType="num">
                                      <p:cBhvr>
                                        <p:cTn id="50" dur="1000" fill="hold"/>
                                        <p:tgtEl>
                                          <p:spTgt spid="2050"/>
                                        </p:tgtEl>
                                        <p:attrNameLst>
                                          <p:attrName>ppt_x</p:attrName>
                                        </p:attrNameLst>
                                      </p:cBhvr>
                                      <p:tavLst>
                                        <p:tav tm="0">
                                          <p:val>
                                            <p:strVal val="#ppt_x"/>
                                          </p:val>
                                        </p:tav>
                                        <p:tav tm="100000">
                                          <p:val>
                                            <p:strVal val="#ppt_x"/>
                                          </p:val>
                                        </p:tav>
                                      </p:tavLst>
                                    </p:anim>
                                    <p:anim calcmode="lin" valueType="num">
                                      <p:cBhvr>
                                        <p:cTn id="5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75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586" y="457200"/>
            <a:ext cx="8915400" cy="838200"/>
          </a:xfrm>
        </p:spPr>
        <p:txBody>
          <a:bodyPr>
            <a:noAutofit/>
          </a:bodyPr>
          <a:lstStyle/>
          <a:p>
            <a:r>
              <a:rPr lang="en-US" sz="44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Scholar Course Catalog</a:t>
            </a:r>
            <a:endParaRPr lang="en-US" sz="4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Content Placeholder 4"/>
          <p:cNvSpPr>
            <a:spLocks noGrp="1"/>
          </p:cNvSpPr>
          <p:nvPr>
            <p:ph idx="1"/>
          </p:nvPr>
        </p:nvSpPr>
        <p:spPr>
          <a:xfrm>
            <a:off x="228600" y="1295400"/>
            <a:ext cx="8610600" cy="914400"/>
          </a:xfrm>
        </p:spPr>
        <p:txBody>
          <a:bodyPr>
            <a:normAutofit fontScale="77500" lnSpcReduction="20000"/>
          </a:bodyPr>
          <a:lstStyle/>
          <a:p>
            <a:pPr marL="0" indent="0" algn="ctr">
              <a:buNone/>
            </a:pPr>
            <a:r>
              <a:rPr lang="en-US" sz="3400" dirty="0" smtClean="0">
                <a:solidFill>
                  <a:schemeClr val="bg1"/>
                </a:solidFill>
                <a:effectLst>
                  <a:outerShdw blurRad="38100" dist="38100" dir="2700000" algn="tl">
                    <a:srgbClr val="000000">
                      <a:alpha val="43137"/>
                    </a:srgbClr>
                  </a:outerShdw>
                </a:effectLst>
                <a:latin typeface="Calisto MT" panose="02040603050505030304" pitchFamily="18" charset="0"/>
              </a:rPr>
              <a:t>We currently offer </a:t>
            </a:r>
            <a:r>
              <a:rPr lang="en-US" sz="4100" b="1" dirty="0" smtClean="0">
                <a:solidFill>
                  <a:schemeClr val="bg1"/>
                </a:solidFill>
                <a:effectLst>
                  <a:outerShdw blurRad="38100" dist="38100" dir="2700000" algn="tl">
                    <a:srgbClr val="000000">
                      <a:alpha val="43137"/>
                    </a:srgbClr>
                  </a:outerShdw>
                </a:effectLst>
                <a:latin typeface="Calisto MT" panose="02040603050505030304" pitchFamily="18" charset="0"/>
              </a:rPr>
              <a:t>61</a:t>
            </a:r>
            <a:r>
              <a:rPr lang="en-US" sz="3400" dirty="0" smtClean="0">
                <a:solidFill>
                  <a:schemeClr val="bg1"/>
                </a:solidFill>
                <a:effectLst>
                  <a:outerShdw blurRad="38100" dist="38100" dir="2700000" algn="tl">
                    <a:srgbClr val="000000">
                      <a:alpha val="43137"/>
                    </a:srgbClr>
                  </a:outerShdw>
                </a:effectLst>
                <a:latin typeface="Calisto MT" panose="02040603050505030304" pitchFamily="18" charset="0"/>
              </a:rPr>
              <a:t> different courses through Scholar!</a:t>
            </a:r>
          </a:p>
          <a:p>
            <a:pPr marL="0" indent="0" algn="ctr">
              <a:buNone/>
            </a:pPr>
            <a:r>
              <a:rPr lang="en-US" sz="2300" dirty="0" smtClean="0">
                <a:solidFill>
                  <a:schemeClr val="bg1"/>
                </a:solidFill>
                <a:effectLst>
                  <a:outerShdw blurRad="38100" dist="38100" dir="2700000" algn="tl">
                    <a:srgbClr val="000000">
                      <a:alpha val="43137"/>
                    </a:srgbClr>
                  </a:outerShdw>
                </a:effectLst>
                <a:latin typeface="Calisto MT" panose="02040603050505030304" pitchFamily="18" charset="0"/>
              </a:rPr>
              <a:t>Offerings vary by school - requests for additions are always welcome!</a:t>
            </a:r>
            <a:endParaRPr lang="en-US" sz="21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buNone/>
            </a:pPr>
            <a:endPar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buNone/>
            </a:pPr>
            <a:endParaRPr lang="en-US" sz="20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endParaRPr lang="en-US" sz="2000" dirty="0">
              <a:solidFill>
                <a:schemeClr val="bg1"/>
              </a:solidFill>
              <a:effectLst>
                <a:outerShdw blurRad="38100" dist="38100" dir="2700000" algn="tl">
                  <a:srgbClr val="000000">
                    <a:alpha val="43137"/>
                  </a:srgbClr>
                </a:outerShdw>
              </a:effectLst>
              <a:latin typeface="Calisto MT" panose="02040603050505030304" pitchFamily="18" charset="0"/>
            </a:endParaRPr>
          </a:p>
        </p:txBody>
      </p:sp>
      <p:sp>
        <p:nvSpPr>
          <p:cNvPr id="3" name="TextBox 2"/>
          <p:cNvSpPr txBox="1"/>
          <p:nvPr/>
        </p:nvSpPr>
        <p:spPr>
          <a:xfrm>
            <a:off x="533400" y="2281286"/>
            <a:ext cx="4495800" cy="4154984"/>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Accounting (1)</a:t>
            </a:r>
          </a:p>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Administration &amp; Management (4)</a:t>
            </a:r>
          </a:p>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Art History (2)</a:t>
            </a:r>
          </a:p>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Biology (2)</a:t>
            </a:r>
          </a:p>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Chemistry (2)</a:t>
            </a:r>
          </a:p>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Computer Science (3)</a:t>
            </a:r>
          </a:p>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English (6)</a:t>
            </a:r>
          </a:p>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Film (1)</a:t>
            </a:r>
          </a:p>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Graphic Design (7)</a:t>
            </a:r>
          </a:p>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History (7)</a:t>
            </a:r>
          </a:p>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Information Systems Technology (1)</a:t>
            </a:r>
          </a:p>
        </p:txBody>
      </p:sp>
      <p:sp>
        <p:nvSpPr>
          <p:cNvPr id="4" name="TextBox 3"/>
          <p:cNvSpPr txBox="1"/>
          <p:nvPr/>
        </p:nvSpPr>
        <p:spPr>
          <a:xfrm>
            <a:off x="5562600" y="2262432"/>
            <a:ext cx="3352800" cy="4154984"/>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sz="1600" dirty="0">
                <a:solidFill>
                  <a:schemeClr val="bg1"/>
                </a:solidFill>
                <a:effectLst>
                  <a:outerShdw blurRad="38100" dist="38100" dir="2700000" algn="tl">
                    <a:srgbClr val="000000">
                      <a:alpha val="43137"/>
                    </a:srgbClr>
                  </a:outerShdw>
                </a:effectLst>
                <a:latin typeface="Calisto MT" panose="02040603050505030304" pitchFamily="18" charset="0"/>
              </a:rPr>
              <a:t>Math (6)</a:t>
            </a:r>
            <a:endParaRPr lang="en-US" sz="1200" dirty="0">
              <a:solidFill>
                <a:schemeClr val="bg1"/>
              </a:solidFill>
              <a:effectLst>
                <a:outerShdw blurRad="38100" dist="38100" dir="2700000" algn="tl">
                  <a:srgbClr val="000000">
                    <a:alpha val="43137"/>
                  </a:srgbClr>
                </a:outerShdw>
              </a:effectLst>
              <a:latin typeface="Calisto MT" panose="02040603050505030304" pitchFamily="18" charset="0"/>
            </a:endParaRPr>
          </a:p>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Modern Languages (9)</a:t>
            </a:r>
          </a:p>
          <a:p>
            <a:pPr marL="800100" lvl="1" indent="-342900">
              <a:lnSpc>
                <a:spcPct val="150000"/>
              </a:lnSpc>
              <a:buFont typeface="Arial" panose="020B0604020202020204" pitchFamily="34" charset="0"/>
              <a:buChar char="•"/>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French (3)</a:t>
            </a:r>
          </a:p>
          <a:p>
            <a:pPr marL="800100" lvl="1" indent="-342900">
              <a:lnSpc>
                <a:spcPct val="150000"/>
              </a:lnSpc>
              <a:buFont typeface="Arial" panose="020B0604020202020204" pitchFamily="34" charset="0"/>
              <a:buChar char="•"/>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German (3)</a:t>
            </a:r>
          </a:p>
          <a:p>
            <a:pPr marL="800100" lvl="1" indent="-342900">
              <a:lnSpc>
                <a:spcPct val="150000"/>
              </a:lnSpc>
              <a:buFont typeface="Arial" panose="020B0604020202020204" pitchFamily="34" charset="0"/>
              <a:buChar char="•"/>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Spanish (3)</a:t>
            </a:r>
          </a:p>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Music (1)</a:t>
            </a:r>
          </a:p>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Physics (2)</a:t>
            </a:r>
          </a:p>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Political Science (2)</a:t>
            </a:r>
          </a:p>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Psychology (2)</a:t>
            </a:r>
          </a:p>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Sociology (2)</a:t>
            </a:r>
          </a:p>
          <a:p>
            <a:pPr marL="285750" indent="-285750">
              <a:lnSpc>
                <a:spcPct val="150000"/>
              </a:lnSpc>
              <a:buFont typeface="Wingdings" panose="05000000000000000000" pitchFamily="2" charset="2"/>
              <a:buChar char="v"/>
            </a:pPr>
            <a:r>
              <a:rPr lang="en-US" sz="1600" dirty="0" smtClean="0">
                <a:solidFill>
                  <a:schemeClr val="bg1"/>
                </a:solidFill>
                <a:effectLst>
                  <a:outerShdw blurRad="38100" dist="38100" dir="2700000" algn="tl">
                    <a:srgbClr val="000000">
                      <a:alpha val="43137"/>
                    </a:srgbClr>
                  </a:outerShdw>
                </a:effectLst>
                <a:latin typeface="Calisto MT" panose="02040603050505030304" pitchFamily="18" charset="0"/>
              </a:rPr>
              <a:t>Speech (1)</a:t>
            </a:r>
          </a:p>
        </p:txBody>
      </p:sp>
    </p:spTree>
    <p:extLst>
      <p:ext uri="{BB962C8B-B14F-4D97-AF65-F5344CB8AC3E}">
        <p14:creationId xmlns:p14="http://schemas.microsoft.com/office/powerpoint/2010/main" val="21965848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2" presetClass="entr" presetSubtype="4" fill="hold" grpId="0" nodeType="withEffect">
                                  <p:stCondLst>
                                    <p:cond delay="50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50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50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50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50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000"/>
                                        <p:tgtEl>
                                          <p:spTgt spid="3">
                                            <p:txEl>
                                              <p:pRg st="3" end="3"/>
                                            </p:txEl>
                                          </p:spTgt>
                                        </p:tgtEl>
                                      </p:cBhvr>
                                    </p:animEffect>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50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1000"/>
                                        <p:tgtEl>
                                          <p:spTgt spid="3">
                                            <p:txEl>
                                              <p:pRg st="4" end="4"/>
                                            </p:txEl>
                                          </p:spTgt>
                                        </p:tgtEl>
                                      </p:cBhvr>
                                    </p:animEffect>
                                    <p:anim calcmode="lin" valueType="num">
                                      <p:cBhvr>
                                        <p:cTn id="6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50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fade">
                                      <p:cBhvr>
                                        <p:cTn id="67" dur="1000"/>
                                        <p:tgtEl>
                                          <p:spTgt spid="3">
                                            <p:txEl>
                                              <p:pRg st="5" end="5"/>
                                            </p:txEl>
                                          </p:spTgt>
                                        </p:tgtEl>
                                      </p:cBhvr>
                                    </p:animEffect>
                                    <p:anim calcmode="lin" valueType="num">
                                      <p:cBhvr>
                                        <p:cTn id="6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500"/>
                                  </p:stCondLst>
                                  <p:childTnLst>
                                    <p:set>
                                      <p:cBhvr>
                                        <p:cTn id="73" dur="1" fill="hold">
                                          <p:stCondLst>
                                            <p:cond delay="0"/>
                                          </p:stCondLst>
                                        </p:cTn>
                                        <p:tgtEl>
                                          <p:spTgt spid="3">
                                            <p:txEl>
                                              <p:pRg st="6" end="6"/>
                                            </p:txEl>
                                          </p:spTgt>
                                        </p:tgtEl>
                                        <p:attrNameLst>
                                          <p:attrName>style.visibility</p:attrName>
                                        </p:attrNameLst>
                                      </p:cBhvr>
                                      <p:to>
                                        <p:strVal val="visible"/>
                                      </p:to>
                                    </p:set>
                                    <p:animEffect transition="in" filter="fade">
                                      <p:cBhvr>
                                        <p:cTn id="74" dur="1000"/>
                                        <p:tgtEl>
                                          <p:spTgt spid="3">
                                            <p:txEl>
                                              <p:pRg st="6" end="6"/>
                                            </p:txEl>
                                          </p:spTgt>
                                        </p:tgtEl>
                                      </p:cBhvr>
                                    </p:animEffect>
                                    <p:anim calcmode="lin" valueType="num">
                                      <p:cBhvr>
                                        <p:cTn id="7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500"/>
                                  </p:stCondLst>
                                  <p:childTnLst>
                                    <p:set>
                                      <p:cBhvr>
                                        <p:cTn id="80" dur="1" fill="hold">
                                          <p:stCondLst>
                                            <p:cond delay="0"/>
                                          </p:stCondLst>
                                        </p:cTn>
                                        <p:tgtEl>
                                          <p:spTgt spid="3">
                                            <p:txEl>
                                              <p:pRg st="7" end="7"/>
                                            </p:txEl>
                                          </p:spTgt>
                                        </p:tgtEl>
                                        <p:attrNameLst>
                                          <p:attrName>style.visibility</p:attrName>
                                        </p:attrNameLst>
                                      </p:cBhvr>
                                      <p:to>
                                        <p:strVal val="visible"/>
                                      </p:to>
                                    </p:set>
                                    <p:animEffect transition="in" filter="fade">
                                      <p:cBhvr>
                                        <p:cTn id="81" dur="1000"/>
                                        <p:tgtEl>
                                          <p:spTgt spid="3">
                                            <p:txEl>
                                              <p:pRg st="7" end="7"/>
                                            </p:txEl>
                                          </p:spTgt>
                                        </p:tgtEl>
                                      </p:cBhvr>
                                    </p:animEffect>
                                    <p:anim calcmode="lin" valueType="num">
                                      <p:cBhvr>
                                        <p:cTn id="8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500"/>
                                  </p:stCondLst>
                                  <p:childTnLst>
                                    <p:set>
                                      <p:cBhvr>
                                        <p:cTn id="87" dur="1" fill="hold">
                                          <p:stCondLst>
                                            <p:cond delay="0"/>
                                          </p:stCondLst>
                                        </p:cTn>
                                        <p:tgtEl>
                                          <p:spTgt spid="3">
                                            <p:txEl>
                                              <p:pRg st="8" end="8"/>
                                            </p:txEl>
                                          </p:spTgt>
                                        </p:tgtEl>
                                        <p:attrNameLst>
                                          <p:attrName>style.visibility</p:attrName>
                                        </p:attrNameLst>
                                      </p:cBhvr>
                                      <p:to>
                                        <p:strVal val="visible"/>
                                      </p:to>
                                    </p:set>
                                    <p:animEffect transition="in" filter="fade">
                                      <p:cBhvr>
                                        <p:cTn id="88" dur="1000"/>
                                        <p:tgtEl>
                                          <p:spTgt spid="3">
                                            <p:txEl>
                                              <p:pRg st="8" end="8"/>
                                            </p:txEl>
                                          </p:spTgt>
                                        </p:tgtEl>
                                      </p:cBhvr>
                                    </p:animEffect>
                                    <p:anim calcmode="lin" valueType="num">
                                      <p:cBhvr>
                                        <p:cTn id="8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500"/>
                                  </p:stCondLst>
                                  <p:childTnLst>
                                    <p:set>
                                      <p:cBhvr>
                                        <p:cTn id="94" dur="1" fill="hold">
                                          <p:stCondLst>
                                            <p:cond delay="0"/>
                                          </p:stCondLst>
                                        </p:cTn>
                                        <p:tgtEl>
                                          <p:spTgt spid="3">
                                            <p:txEl>
                                              <p:pRg st="9" end="9"/>
                                            </p:txEl>
                                          </p:spTgt>
                                        </p:tgtEl>
                                        <p:attrNameLst>
                                          <p:attrName>style.visibility</p:attrName>
                                        </p:attrNameLst>
                                      </p:cBhvr>
                                      <p:to>
                                        <p:strVal val="visible"/>
                                      </p:to>
                                    </p:set>
                                    <p:animEffect transition="in" filter="fade">
                                      <p:cBhvr>
                                        <p:cTn id="95" dur="1000"/>
                                        <p:tgtEl>
                                          <p:spTgt spid="3">
                                            <p:txEl>
                                              <p:pRg st="9" end="9"/>
                                            </p:txEl>
                                          </p:spTgt>
                                        </p:tgtEl>
                                      </p:cBhvr>
                                    </p:animEffect>
                                    <p:anim calcmode="lin" valueType="num">
                                      <p:cBhvr>
                                        <p:cTn id="9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500"/>
                                  </p:stCondLst>
                                  <p:childTnLst>
                                    <p:set>
                                      <p:cBhvr>
                                        <p:cTn id="101" dur="1" fill="hold">
                                          <p:stCondLst>
                                            <p:cond delay="0"/>
                                          </p:stCondLst>
                                        </p:cTn>
                                        <p:tgtEl>
                                          <p:spTgt spid="3">
                                            <p:txEl>
                                              <p:pRg st="10" end="10"/>
                                            </p:txEl>
                                          </p:spTgt>
                                        </p:tgtEl>
                                        <p:attrNameLst>
                                          <p:attrName>style.visibility</p:attrName>
                                        </p:attrNameLst>
                                      </p:cBhvr>
                                      <p:to>
                                        <p:strVal val="visible"/>
                                      </p:to>
                                    </p:set>
                                    <p:animEffect transition="in" filter="fade">
                                      <p:cBhvr>
                                        <p:cTn id="102" dur="1000"/>
                                        <p:tgtEl>
                                          <p:spTgt spid="3">
                                            <p:txEl>
                                              <p:pRg st="10" end="10"/>
                                            </p:txEl>
                                          </p:spTgt>
                                        </p:tgtEl>
                                      </p:cBhvr>
                                    </p:animEffect>
                                    <p:anim calcmode="lin" valueType="num">
                                      <p:cBhvr>
                                        <p:cTn id="10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0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500"/>
                                  </p:stCondLst>
                                  <p:childTnLst>
                                    <p:set>
                                      <p:cBhvr>
                                        <p:cTn id="108" dur="1" fill="hold">
                                          <p:stCondLst>
                                            <p:cond delay="0"/>
                                          </p:stCondLst>
                                        </p:cTn>
                                        <p:tgtEl>
                                          <p:spTgt spid="4">
                                            <p:txEl>
                                              <p:pRg st="0" end="0"/>
                                            </p:txEl>
                                          </p:spTgt>
                                        </p:tgtEl>
                                        <p:attrNameLst>
                                          <p:attrName>style.visibility</p:attrName>
                                        </p:attrNameLst>
                                      </p:cBhvr>
                                      <p:to>
                                        <p:strVal val="visible"/>
                                      </p:to>
                                    </p:set>
                                    <p:animEffect transition="in" filter="fade">
                                      <p:cBhvr>
                                        <p:cTn id="109" dur="1000"/>
                                        <p:tgtEl>
                                          <p:spTgt spid="4">
                                            <p:txEl>
                                              <p:pRg st="0" end="0"/>
                                            </p:txEl>
                                          </p:spTgt>
                                        </p:tgtEl>
                                      </p:cBhvr>
                                    </p:animEffect>
                                    <p:anim calcmode="lin" valueType="num">
                                      <p:cBhvr>
                                        <p:cTn id="11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500"/>
                                  </p:stCondLst>
                                  <p:childTnLst>
                                    <p:set>
                                      <p:cBhvr>
                                        <p:cTn id="115" dur="1" fill="hold">
                                          <p:stCondLst>
                                            <p:cond delay="0"/>
                                          </p:stCondLst>
                                        </p:cTn>
                                        <p:tgtEl>
                                          <p:spTgt spid="4">
                                            <p:txEl>
                                              <p:pRg st="1" end="1"/>
                                            </p:txEl>
                                          </p:spTgt>
                                        </p:tgtEl>
                                        <p:attrNameLst>
                                          <p:attrName>style.visibility</p:attrName>
                                        </p:attrNameLst>
                                      </p:cBhvr>
                                      <p:to>
                                        <p:strVal val="visible"/>
                                      </p:to>
                                    </p:set>
                                    <p:animEffect transition="in" filter="fade">
                                      <p:cBhvr>
                                        <p:cTn id="116" dur="1000"/>
                                        <p:tgtEl>
                                          <p:spTgt spid="4">
                                            <p:txEl>
                                              <p:pRg st="1" end="1"/>
                                            </p:txEl>
                                          </p:spTgt>
                                        </p:tgtEl>
                                      </p:cBhvr>
                                    </p:animEffect>
                                    <p:anim calcmode="lin" valueType="num">
                                      <p:cBhvr>
                                        <p:cTn id="11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500"/>
                                  </p:stCondLst>
                                  <p:childTnLst>
                                    <p:set>
                                      <p:cBhvr>
                                        <p:cTn id="120" dur="1" fill="hold">
                                          <p:stCondLst>
                                            <p:cond delay="0"/>
                                          </p:stCondLst>
                                        </p:cTn>
                                        <p:tgtEl>
                                          <p:spTgt spid="4">
                                            <p:txEl>
                                              <p:pRg st="2" end="2"/>
                                            </p:txEl>
                                          </p:spTgt>
                                        </p:tgtEl>
                                        <p:attrNameLst>
                                          <p:attrName>style.visibility</p:attrName>
                                        </p:attrNameLst>
                                      </p:cBhvr>
                                      <p:to>
                                        <p:strVal val="visible"/>
                                      </p:to>
                                    </p:set>
                                    <p:animEffect transition="in" filter="fade">
                                      <p:cBhvr>
                                        <p:cTn id="121" dur="1000"/>
                                        <p:tgtEl>
                                          <p:spTgt spid="4">
                                            <p:txEl>
                                              <p:pRg st="2" end="2"/>
                                            </p:txEl>
                                          </p:spTgt>
                                        </p:tgtEl>
                                      </p:cBhvr>
                                    </p:animEffect>
                                    <p:anim calcmode="lin" valueType="num">
                                      <p:cBhvr>
                                        <p:cTn id="1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2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500"/>
                                  </p:stCondLst>
                                  <p:childTnLst>
                                    <p:set>
                                      <p:cBhvr>
                                        <p:cTn id="125" dur="1" fill="hold">
                                          <p:stCondLst>
                                            <p:cond delay="0"/>
                                          </p:stCondLst>
                                        </p:cTn>
                                        <p:tgtEl>
                                          <p:spTgt spid="4">
                                            <p:txEl>
                                              <p:pRg st="3" end="3"/>
                                            </p:txEl>
                                          </p:spTgt>
                                        </p:tgtEl>
                                        <p:attrNameLst>
                                          <p:attrName>style.visibility</p:attrName>
                                        </p:attrNameLst>
                                      </p:cBhvr>
                                      <p:to>
                                        <p:strVal val="visible"/>
                                      </p:to>
                                    </p:set>
                                    <p:animEffect transition="in" filter="fade">
                                      <p:cBhvr>
                                        <p:cTn id="126" dur="1000"/>
                                        <p:tgtEl>
                                          <p:spTgt spid="4">
                                            <p:txEl>
                                              <p:pRg st="3" end="3"/>
                                            </p:txEl>
                                          </p:spTgt>
                                        </p:tgtEl>
                                      </p:cBhvr>
                                    </p:animEffect>
                                    <p:anim calcmode="lin" valueType="num">
                                      <p:cBhvr>
                                        <p:cTn id="1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28"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500"/>
                                  </p:stCondLst>
                                  <p:childTnLst>
                                    <p:set>
                                      <p:cBhvr>
                                        <p:cTn id="130" dur="1" fill="hold">
                                          <p:stCondLst>
                                            <p:cond delay="0"/>
                                          </p:stCondLst>
                                        </p:cTn>
                                        <p:tgtEl>
                                          <p:spTgt spid="4">
                                            <p:txEl>
                                              <p:pRg st="4" end="4"/>
                                            </p:txEl>
                                          </p:spTgt>
                                        </p:tgtEl>
                                        <p:attrNameLst>
                                          <p:attrName>style.visibility</p:attrName>
                                        </p:attrNameLst>
                                      </p:cBhvr>
                                      <p:to>
                                        <p:strVal val="visible"/>
                                      </p:to>
                                    </p:set>
                                    <p:animEffect transition="in" filter="fade">
                                      <p:cBhvr>
                                        <p:cTn id="131" dur="1000"/>
                                        <p:tgtEl>
                                          <p:spTgt spid="4">
                                            <p:txEl>
                                              <p:pRg st="4" end="4"/>
                                            </p:txEl>
                                          </p:spTgt>
                                        </p:tgtEl>
                                      </p:cBhvr>
                                    </p:animEffect>
                                    <p:anim calcmode="lin" valueType="num">
                                      <p:cBhvr>
                                        <p:cTn id="1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500"/>
                                  </p:stCondLst>
                                  <p:childTnLst>
                                    <p:set>
                                      <p:cBhvr>
                                        <p:cTn id="137" dur="1" fill="hold">
                                          <p:stCondLst>
                                            <p:cond delay="0"/>
                                          </p:stCondLst>
                                        </p:cTn>
                                        <p:tgtEl>
                                          <p:spTgt spid="4">
                                            <p:txEl>
                                              <p:pRg st="5" end="5"/>
                                            </p:txEl>
                                          </p:spTgt>
                                        </p:tgtEl>
                                        <p:attrNameLst>
                                          <p:attrName>style.visibility</p:attrName>
                                        </p:attrNameLst>
                                      </p:cBhvr>
                                      <p:to>
                                        <p:strVal val="visible"/>
                                      </p:to>
                                    </p:set>
                                    <p:animEffect transition="in" filter="fade">
                                      <p:cBhvr>
                                        <p:cTn id="138" dur="1000"/>
                                        <p:tgtEl>
                                          <p:spTgt spid="4">
                                            <p:txEl>
                                              <p:pRg st="5" end="5"/>
                                            </p:txEl>
                                          </p:spTgt>
                                        </p:tgtEl>
                                      </p:cBhvr>
                                    </p:animEffect>
                                    <p:anim calcmode="lin" valueType="num">
                                      <p:cBhvr>
                                        <p:cTn id="13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nodeType="clickEffect">
                                  <p:stCondLst>
                                    <p:cond delay="500"/>
                                  </p:stCondLst>
                                  <p:childTnLst>
                                    <p:set>
                                      <p:cBhvr>
                                        <p:cTn id="144" dur="1" fill="hold">
                                          <p:stCondLst>
                                            <p:cond delay="0"/>
                                          </p:stCondLst>
                                        </p:cTn>
                                        <p:tgtEl>
                                          <p:spTgt spid="4">
                                            <p:txEl>
                                              <p:pRg st="6" end="6"/>
                                            </p:txEl>
                                          </p:spTgt>
                                        </p:tgtEl>
                                        <p:attrNameLst>
                                          <p:attrName>style.visibility</p:attrName>
                                        </p:attrNameLst>
                                      </p:cBhvr>
                                      <p:to>
                                        <p:strVal val="visible"/>
                                      </p:to>
                                    </p:set>
                                    <p:animEffect transition="in" filter="fade">
                                      <p:cBhvr>
                                        <p:cTn id="145" dur="1000"/>
                                        <p:tgtEl>
                                          <p:spTgt spid="4">
                                            <p:txEl>
                                              <p:pRg st="6" end="6"/>
                                            </p:txEl>
                                          </p:spTgt>
                                        </p:tgtEl>
                                      </p:cBhvr>
                                    </p:animEffect>
                                    <p:anim calcmode="lin" valueType="num">
                                      <p:cBhvr>
                                        <p:cTn id="14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4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nodeType="clickEffect">
                                  <p:stCondLst>
                                    <p:cond delay="500"/>
                                  </p:stCondLst>
                                  <p:childTnLst>
                                    <p:set>
                                      <p:cBhvr>
                                        <p:cTn id="151" dur="1" fill="hold">
                                          <p:stCondLst>
                                            <p:cond delay="0"/>
                                          </p:stCondLst>
                                        </p:cTn>
                                        <p:tgtEl>
                                          <p:spTgt spid="4">
                                            <p:txEl>
                                              <p:pRg st="7" end="7"/>
                                            </p:txEl>
                                          </p:spTgt>
                                        </p:tgtEl>
                                        <p:attrNameLst>
                                          <p:attrName>style.visibility</p:attrName>
                                        </p:attrNameLst>
                                      </p:cBhvr>
                                      <p:to>
                                        <p:strVal val="visible"/>
                                      </p:to>
                                    </p:set>
                                    <p:animEffect transition="in" filter="fade">
                                      <p:cBhvr>
                                        <p:cTn id="152" dur="1000"/>
                                        <p:tgtEl>
                                          <p:spTgt spid="4">
                                            <p:txEl>
                                              <p:pRg st="7" end="7"/>
                                            </p:txEl>
                                          </p:spTgt>
                                        </p:tgtEl>
                                      </p:cBhvr>
                                    </p:animEffect>
                                    <p:anim calcmode="lin" valueType="num">
                                      <p:cBhvr>
                                        <p:cTn id="15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5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nodeType="clickEffect">
                                  <p:stCondLst>
                                    <p:cond delay="500"/>
                                  </p:stCondLst>
                                  <p:childTnLst>
                                    <p:set>
                                      <p:cBhvr>
                                        <p:cTn id="158" dur="1" fill="hold">
                                          <p:stCondLst>
                                            <p:cond delay="0"/>
                                          </p:stCondLst>
                                        </p:cTn>
                                        <p:tgtEl>
                                          <p:spTgt spid="4">
                                            <p:txEl>
                                              <p:pRg st="8" end="8"/>
                                            </p:txEl>
                                          </p:spTgt>
                                        </p:tgtEl>
                                        <p:attrNameLst>
                                          <p:attrName>style.visibility</p:attrName>
                                        </p:attrNameLst>
                                      </p:cBhvr>
                                      <p:to>
                                        <p:strVal val="visible"/>
                                      </p:to>
                                    </p:set>
                                    <p:animEffect transition="in" filter="fade">
                                      <p:cBhvr>
                                        <p:cTn id="159" dur="1000"/>
                                        <p:tgtEl>
                                          <p:spTgt spid="4">
                                            <p:txEl>
                                              <p:pRg st="8" end="8"/>
                                            </p:txEl>
                                          </p:spTgt>
                                        </p:tgtEl>
                                      </p:cBhvr>
                                    </p:animEffect>
                                    <p:anim calcmode="lin" valueType="num">
                                      <p:cBhvr>
                                        <p:cTn id="16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6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2" presetClass="entr" presetSubtype="0" fill="hold" nodeType="clickEffect">
                                  <p:stCondLst>
                                    <p:cond delay="500"/>
                                  </p:stCondLst>
                                  <p:childTnLst>
                                    <p:set>
                                      <p:cBhvr>
                                        <p:cTn id="165" dur="1" fill="hold">
                                          <p:stCondLst>
                                            <p:cond delay="0"/>
                                          </p:stCondLst>
                                        </p:cTn>
                                        <p:tgtEl>
                                          <p:spTgt spid="4">
                                            <p:txEl>
                                              <p:pRg st="9" end="9"/>
                                            </p:txEl>
                                          </p:spTgt>
                                        </p:tgtEl>
                                        <p:attrNameLst>
                                          <p:attrName>style.visibility</p:attrName>
                                        </p:attrNameLst>
                                      </p:cBhvr>
                                      <p:to>
                                        <p:strVal val="visible"/>
                                      </p:to>
                                    </p:set>
                                    <p:animEffect transition="in" filter="fade">
                                      <p:cBhvr>
                                        <p:cTn id="166" dur="1000"/>
                                        <p:tgtEl>
                                          <p:spTgt spid="4">
                                            <p:txEl>
                                              <p:pRg st="9" end="9"/>
                                            </p:txEl>
                                          </p:spTgt>
                                        </p:tgtEl>
                                      </p:cBhvr>
                                    </p:animEffect>
                                    <p:anim calcmode="lin" valueType="num">
                                      <p:cBhvr>
                                        <p:cTn id="16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2" presetClass="entr" presetSubtype="0" fill="hold" nodeType="clickEffect">
                                  <p:stCondLst>
                                    <p:cond delay="500"/>
                                  </p:stCondLst>
                                  <p:childTnLst>
                                    <p:set>
                                      <p:cBhvr>
                                        <p:cTn id="172" dur="1" fill="hold">
                                          <p:stCondLst>
                                            <p:cond delay="0"/>
                                          </p:stCondLst>
                                        </p:cTn>
                                        <p:tgtEl>
                                          <p:spTgt spid="4">
                                            <p:txEl>
                                              <p:pRg st="10" end="10"/>
                                            </p:txEl>
                                          </p:spTgt>
                                        </p:tgtEl>
                                        <p:attrNameLst>
                                          <p:attrName>style.visibility</p:attrName>
                                        </p:attrNameLst>
                                      </p:cBhvr>
                                      <p:to>
                                        <p:strVal val="visible"/>
                                      </p:to>
                                    </p:set>
                                    <p:animEffect transition="in" filter="fade">
                                      <p:cBhvr>
                                        <p:cTn id="173" dur="1000"/>
                                        <p:tgtEl>
                                          <p:spTgt spid="4">
                                            <p:txEl>
                                              <p:pRg st="10" end="10"/>
                                            </p:txEl>
                                          </p:spTgt>
                                        </p:tgtEl>
                                      </p:cBhvr>
                                    </p:animEffect>
                                    <p:anim calcmode="lin" valueType="num">
                                      <p:cBhvr>
                                        <p:cTn id="17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175"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0">
              <a:srgbClr val="83A7C3"/>
            </a:gs>
            <a:gs pos="0">
              <a:srgbClr val="768FB9"/>
            </a:gs>
            <a:gs pos="0">
              <a:srgbClr val="83A7C3"/>
            </a:gs>
            <a:gs pos="5000">
              <a:srgbClr val="FFFFFF"/>
            </a:gs>
            <a:gs pos="7000">
              <a:srgbClr val="9C6563"/>
            </a:gs>
            <a:gs pos="4000">
              <a:srgbClr val="80302D"/>
            </a:gs>
            <a:gs pos="5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 y="609600"/>
            <a:ext cx="8915400" cy="1111664"/>
          </a:xfrm>
        </p:spPr>
        <p:txBody>
          <a:bodyPr>
            <a:noAutofit/>
          </a:bodyPr>
          <a:lstStyle/>
          <a:p>
            <a:r>
              <a:rPr lang="en-US" sz="4400" dirty="0" smtClean="0">
                <a:solidFill>
                  <a:schemeClr val="bg1"/>
                </a:solidFill>
                <a:effectLst>
                  <a:outerShdw blurRad="38100" dist="38100" dir="2700000" algn="tl">
                    <a:srgbClr val="000000">
                      <a:alpha val="43137"/>
                    </a:srgbClr>
                  </a:outerShdw>
                </a:effectLst>
                <a:latin typeface="Calisto MT" panose="02040603050505030304" pitchFamily="18" charset="0"/>
              </a:rPr>
              <a:t>Fall 2019 Enrollment Deadlines</a:t>
            </a:r>
            <a:endParaRPr lang="en-US" sz="4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a:xfrm>
            <a:off x="152400" y="1752600"/>
            <a:ext cx="8839200" cy="1981200"/>
          </a:xfrm>
          <a:solidFill>
            <a:schemeClr val="bg2">
              <a:lumMod val="25000"/>
            </a:schemeClr>
          </a:solidFill>
        </p:spPr>
        <p:txBody>
          <a:bodyPr>
            <a:normAutofit fontScale="92500"/>
          </a:bodyPr>
          <a:lstStyle/>
          <a:p>
            <a:pPr marL="0" indent="0">
              <a:buNone/>
            </a:pPr>
            <a:endParaRPr lang="en-US" sz="9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buNone/>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Pre-Registration/Application …...............</a:t>
            </a:r>
            <a:r>
              <a:rPr lang="en-US" sz="1700" dirty="0" smtClean="0">
                <a:solidFill>
                  <a:schemeClr val="bg1"/>
                </a:solidFill>
                <a:effectLst>
                  <a:outerShdw blurRad="38100" dist="38100" dir="2700000" algn="tl">
                    <a:srgbClr val="000000">
                      <a:alpha val="43137"/>
                    </a:srgbClr>
                  </a:outerShdw>
                </a:effectLst>
                <a:latin typeface="Calisto MT" panose="02040603050505030304" pitchFamily="18" charset="0"/>
              </a:rPr>
              <a:t>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September 1</a:t>
            </a:r>
            <a:r>
              <a:rPr lang="en-US" baseline="30000" dirty="0" smtClean="0">
                <a:solidFill>
                  <a:schemeClr val="bg1"/>
                </a:solidFill>
                <a:effectLst>
                  <a:outerShdw blurRad="38100" dist="38100" dir="2700000" algn="tl">
                    <a:srgbClr val="000000">
                      <a:alpha val="43137"/>
                    </a:srgbClr>
                  </a:outerShdw>
                </a:effectLst>
                <a:latin typeface="Calisto MT" panose="02040603050505030304" pitchFamily="18" charset="0"/>
              </a:rPr>
              <a:t>st</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 to November 1</a:t>
            </a:r>
            <a:r>
              <a:rPr lang="en-US" baseline="30000" dirty="0" smtClean="0">
                <a:solidFill>
                  <a:schemeClr val="bg1"/>
                </a:solidFill>
                <a:effectLst>
                  <a:outerShdw blurRad="38100" dist="38100" dir="2700000" algn="tl">
                    <a:srgbClr val="000000">
                      <a:alpha val="43137"/>
                    </a:srgbClr>
                  </a:outerShdw>
                </a:effectLst>
                <a:latin typeface="Calisto MT" panose="02040603050505030304" pitchFamily="18" charset="0"/>
              </a:rPr>
              <a:t>st</a:t>
            </a:r>
            <a:endParaRPr lang="en-US" sz="22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buNone/>
            </a:pPr>
            <a:endParaRPr lang="en-US" sz="9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buNone/>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Scholarship Application Deadline ……………………….. November 15</a:t>
            </a:r>
            <a:r>
              <a:rPr lang="en-US" baseline="30000" dirty="0" smtClean="0">
                <a:solidFill>
                  <a:schemeClr val="bg1"/>
                </a:solidFill>
                <a:effectLst>
                  <a:outerShdw blurRad="38100" dist="38100" dir="2700000" algn="tl">
                    <a:srgbClr val="000000">
                      <a:alpha val="43137"/>
                    </a:srgbClr>
                  </a:outerShdw>
                </a:effectLst>
                <a:latin typeface="Calisto MT" panose="02040603050505030304" pitchFamily="18" charset="0"/>
              </a:rPr>
              <a:t>th</a:t>
            </a:r>
            <a:endParaRPr lang="en-US"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buNone/>
            </a:pPr>
            <a:endParaRPr lang="en-US" sz="9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buNone/>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Al1 Approval Processes &amp; Final Payment Deadline</a:t>
            </a:r>
            <a:r>
              <a:rPr lang="en-US" sz="1000" dirty="0" smtClean="0">
                <a:solidFill>
                  <a:schemeClr val="bg1"/>
                </a:solidFill>
                <a:effectLst>
                  <a:outerShdw blurRad="38100" dist="38100" dir="2700000" algn="tl">
                    <a:srgbClr val="000000">
                      <a:alpha val="43137"/>
                    </a:srgbClr>
                  </a:outerShdw>
                </a:effectLst>
                <a:latin typeface="Calisto MT" panose="02040603050505030304" pitchFamily="18" charset="0"/>
              </a:rPr>
              <a:t>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a:t>
            </a:r>
            <a:r>
              <a:rPr lang="en-US" sz="1300" dirty="0" smtClean="0">
                <a:solidFill>
                  <a:schemeClr val="bg1"/>
                </a:solidFill>
                <a:effectLst>
                  <a:outerShdw blurRad="38100" dist="38100" dir="2700000" algn="tl">
                    <a:srgbClr val="000000">
                      <a:alpha val="43137"/>
                    </a:srgbClr>
                  </a:outerShdw>
                </a:effectLst>
                <a:latin typeface="Calisto MT" panose="02040603050505030304" pitchFamily="18" charset="0"/>
              </a:rPr>
              <a:t> </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December 10</a:t>
            </a:r>
            <a:r>
              <a:rPr lang="en-US" baseline="30000" dirty="0" smtClean="0">
                <a:solidFill>
                  <a:schemeClr val="bg1"/>
                </a:solidFill>
                <a:effectLst>
                  <a:outerShdw blurRad="38100" dist="38100" dir="2700000" algn="tl">
                    <a:srgbClr val="000000">
                      <a:alpha val="43137"/>
                    </a:srgbClr>
                  </a:outerShdw>
                </a:effectLst>
                <a:latin typeface="Calisto MT" panose="02040603050505030304" pitchFamily="18" charset="0"/>
              </a:rPr>
              <a:t>th</a:t>
            </a:r>
          </a:p>
          <a:p>
            <a:pPr marL="0" indent="0">
              <a:buNone/>
            </a:pPr>
            <a:endParaRPr lang="en-US" sz="900" baseline="300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buNone/>
            </a:pPr>
            <a:endParaRPr lang="en-US" sz="2000" baseline="30000" dirty="0">
              <a:solidFill>
                <a:schemeClr val="bg1"/>
              </a:solidFill>
              <a:effectLst>
                <a:outerShdw blurRad="38100" dist="38100" dir="2700000" algn="tl">
                  <a:srgbClr val="000000">
                    <a:alpha val="43137"/>
                  </a:srgbClr>
                </a:outerShdw>
              </a:effectLst>
              <a:latin typeface="Calisto MT" panose="02040603050505030304" pitchFamily="18" charset="0"/>
            </a:endParaRPr>
          </a:p>
          <a:p>
            <a:pPr marL="0" indent="0">
              <a:buNone/>
            </a:pPr>
            <a:endParaRPr lang="en-US" sz="2000" baseline="30000" dirty="0" smtClean="0">
              <a:solidFill>
                <a:schemeClr val="bg1"/>
              </a:solidFill>
              <a:effectLst>
                <a:outerShdw blurRad="38100" dist="38100" dir="2700000" algn="tl">
                  <a:srgbClr val="000000">
                    <a:alpha val="43137"/>
                  </a:srgbClr>
                </a:outerShdw>
              </a:effectLst>
              <a:latin typeface="Calisto MT" panose="02040603050505030304" pitchFamily="18" charset="0"/>
            </a:endParaRPr>
          </a:p>
        </p:txBody>
      </p:sp>
      <p:sp>
        <p:nvSpPr>
          <p:cNvPr id="4" name="Content Placeholder 2"/>
          <p:cNvSpPr txBox="1">
            <a:spLocks/>
          </p:cNvSpPr>
          <p:nvPr/>
        </p:nvSpPr>
        <p:spPr>
          <a:xfrm>
            <a:off x="457200" y="3962400"/>
            <a:ext cx="8229600" cy="2544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Font typeface="Wingdings" pitchFamily="2" charset="2"/>
              <a:buNone/>
            </a:pPr>
            <a:r>
              <a:rPr lang="en-US" b="1" dirty="0" smtClean="0">
                <a:solidFill>
                  <a:srgbClr val="FFFF99"/>
                </a:solidFill>
                <a:effectLst>
                  <a:outerShdw blurRad="38100" dist="38100" dir="2700000" algn="tl">
                    <a:srgbClr val="000000">
                      <a:alpha val="43137"/>
                    </a:srgbClr>
                  </a:outerShdw>
                </a:effectLst>
                <a:latin typeface="Calisto MT" panose="02040603050505030304" pitchFamily="18" charset="0"/>
              </a:rPr>
              <a:t>IMPORTANT:</a:t>
            </a:r>
          </a:p>
          <a:p>
            <a:pPr marL="0" indent="0">
              <a:buFont typeface="Wingdings" pitchFamily="2" charset="2"/>
              <a:buNone/>
            </a:pPr>
            <a:endParaRPr lang="en-US" sz="800" dirty="0" smtClean="0">
              <a:solidFill>
                <a:schemeClr val="bg1"/>
              </a:solidFill>
              <a:latin typeface="Calisto MT" panose="02040603050505030304" pitchFamily="18" charset="0"/>
            </a:endParaRPr>
          </a:p>
          <a:p>
            <a:pPr marL="0" indent="0">
              <a:buFont typeface="Wingdings" pitchFamily="2" charset="2"/>
              <a:buNone/>
            </a:pP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Only students that </a:t>
            </a:r>
            <a:r>
              <a:rPr lang="en-US" u="sng" dirty="0" smtClean="0">
                <a:solidFill>
                  <a:schemeClr val="bg1"/>
                </a:solidFill>
                <a:effectLst>
                  <a:outerShdw blurRad="38100" dist="38100" dir="2700000" algn="tl">
                    <a:srgbClr val="000000">
                      <a:alpha val="43137"/>
                    </a:srgbClr>
                  </a:outerShdw>
                </a:effectLst>
                <a:latin typeface="Calisto MT" panose="02040603050505030304" pitchFamily="18" charset="0"/>
              </a:rPr>
              <a:t>complete</a:t>
            </a:r>
            <a:r>
              <a:rPr lang="en-US" dirty="0" smtClean="0">
                <a:solidFill>
                  <a:schemeClr val="bg1"/>
                </a:solidFill>
                <a:effectLst>
                  <a:outerShdw blurRad="38100" dist="38100" dir="2700000" algn="tl">
                    <a:srgbClr val="000000">
                      <a:alpha val="43137"/>
                    </a:srgbClr>
                  </a:outerShdw>
                </a:effectLst>
                <a:latin typeface="Calisto MT" panose="02040603050505030304" pitchFamily="18" charset="0"/>
              </a:rPr>
              <a:t> the pre-registration process in its entirety, with payment by e-check or credit card submitted by the deadline, will be officially registered at the close of the enrollment period. Retroactive registration is not permitted.</a:t>
            </a:r>
          </a:p>
          <a:p>
            <a:pPr marL="0" indent="0">
              <a:buFont typeface="Wingdings" pitchFamily="2" charset="2"/>
              <a:buNone/>
            </a:pPr>
            <a:endParaRPr lang="en-US" dirty="0" smtClean="0">
              <a:solidFill>
                <a:schemeClr val="bg1"/>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3251090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50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50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Custom 3">
      <a:dk1>
        <a:sysClr val="windowText" lastClr="000000"/>
      </a:dk1>
      <a:lt1>
        <a:sysClr val="window" lastClr="FFFFFF"/>
      </a:lt1>
      <a:dk2>
        <a:srgbClr val="303030"/>
      </a:dk2>
      <a:lt2>
        <a:srgbClr val="DEDEE0"/>
      </a:lt2>
      <a:accent1>
        <a:srgbClr val="AD0101"/>
      </a:accent1>
      <a:accent2>
        <a:srgbClr val="726056"/>
      </a:accent2>
      <a:accent3>
        <a:srgbClr val="C7C7CA"/>
      </a:accent3>
      <a:accent4>
        <a:srgbClr val="808DA9"/>
      </a:accent4>
      <a:accent5>
        <a:srgbClr val="424E5B"/>
      </a:accent5>
      <a:accent6>
        <a:srgbClr val="730E00"/>
      </a:accent6>
      <a:hlink>
        <a:srgbClr val="FFFF99"/>
      </a:hlink>
      <a:folHlink>
        <a:srgbClr val="D8924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18011</TotalTime>
  <Words>1956</Words>
  <Application>Microsoft Office PowerPoint</Application>
  <PresentationFormat>On-screen Show (4:3)</PresentationFormat>
  <Paragraphs>221</Paragraphs>
  <Slides>22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Bodoni MT Condensed</vt:lpstr>
      <vt:lpstr>Calibri</vt:lpstr>
      <vt:lpstr>Calisto MT</vt:lpstr>
      <vt:lpstr>Courier New</vt:lpstr>
      <vt:lpstr>David</vt:lpstr>
      <vt:lpstr>Franklin Gothic Book</vt:lpstr>
      <vt:lpstr>Times New Roman</vt:lpstr>
      <vt:lpstr>Wingdings</vt:lpstr>
      <vt:lpstr>Decatur</vt:lpstr>
      <vt:lpstr>PowerPoint Presentation</vt:lpstr>
      <vt:lpstr>What is Scholar?</vt:lpstr>
      <vt:lpstr>La Roche University’s Mission</vt:lpstr>
      <vt:lpstr>How Scholar Works</vt:lpstr>
      <vt:lpstr>Benefits to Students</vt:lpstr>
      <vt:lpstr>Requirements for Participation</vt:lpstr>
      <vt:lpstr>Scholar Tuition</vt:lpstr>
      <vt:lpstr>Scholar Course Catalog</vt:lpstr>
      <vt:lpstr>Fall 2019 Enrollment Deadlines</vt:lpstr>
      <vt:lpstr>Spring 2020 Enrollment Deadlines</vt:lpstr>
      <vt:lpstr>Enrollment/Registration Process</vt:lpstr>
      <vt:lpstr>Scholar Registration Process</vt:lpstr>
      <vt:lpstr>Scholar Registration Process (continued)</vt:lpstr>
      <vt:lpstr>Student Application Process</vt:lpstr>
      <vt:lpstr>High School Approval Process</vt:lpstr>
      <vt:lpstr>Parent/Guardian Approval Process</vt:lpstr>
      <vt:lpstr>End-of-Course Procedures</vt:lpstr>
      <vt:lpstr>Transferring Credits</vt:lpstr>
      <vt:lpstr>Continuing with La Roche University</vt:lpstr>
      <vt:lpstr>Scholar Resources in One Place</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image</dc:creator>
  <cp:lastModifiedBy>Conway, Leah</cp:lastModifiedBy>
  <cp:revision>90</cp:revision>
  <cp:lastPrinted>2018-09-25T21:19:48Z</cp:lastPrinted>
  <dcterms:created xsi:type="dcterms:W3CDTF">2015-08-31T14:00:41Z</dcterms:created>
  <dcterms:modified xsi:type="dcterms:W3CDTF">2019-08-21T18:35:02Z</dcterms:modified>
</cp:coreProperties>
</file>